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612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51231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135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2183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CFA1F2-7A76-4B1F-A743-66A7DBFDD3C7}"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20218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CFA1F2-7A76-4B1F-A743-66A7DBFDD3C7}" type="datetimeFigureOut">
              <a:rPr lang="en-GB" smtClean="0"/>
              <a:t>18/01/2024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210368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CFA1F2-7A76-4B1F-A743-66A7DBFDD3C7}" type="datetimeFigureOut">
              <a:rPr lang="en-GB" smtClean="0"/>
              <a:t>18/01/2024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422843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CFA1F2-7A76-4B1F-A743-66A7DBFDD3C7}" type="datetimeFigureOut">
              <a:rPr lang="en-GB" smtClean="0"/>
              <a:t>18/01/2024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61268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FA1F2-7A76-4B1F-A743-66A7DBFDD3C7}" type="datetimeFigureOut">
              <a:rPr lang="en-GB" smtClean="0"/>
              <a:t>18/01/2024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372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18/01/2024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94503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18/01/2024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77603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FA1F2-7A76-4B1F-A743-66A7DBFDD3C7}" type="datetimeFigureOut">
              <a:rPr lang="en-GB" smtClean="0"/>
              <a:t>18/01/2024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5C558-AACC-4D84-B837-4BAF2769CA38}" type="slidenum">
              <a:rPr lang="en-GB" smtClean="0"/>
              <a:t>‹#›</a:t>
            </a:fld>
            <a:endParaRPr lang="en-GB"/>
          </a:p>
        </p:txBody>
      </p:sp>
    </p:spTree>
    <p:extLst>
      <p:ext uri="{BB962C8B-B14F-4D97-AF65-F5344CB8AC3E}">
        <p14:creationId xmlns:p14="http://schemas.microsoft.com/office/powerpoint/2010/main" val="329886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Autofit/>
          </a:bodyPr>
          <a:lstStyle/>
          <a:p>
            <a:pPr marL="342900" indent="-342900" fontAlgn="auto">
              <a:spcBef>
                <a:spcPct val="20000"/>
              </a:spcBef>
              <a:spcAft>
                <a:spcPts val="0"/>
              </a:spcAft>
              <a:buFont typeface="Arial" pitchFamily="34" charset="0"/>
              <a:buNone/>
              <a:defRPr/>
            </a:pPr>
            <a:r>
              <a:rPr lang="en-GB" sz="1500" b="1" u="sng" dirty="0">
                <a:latin typeface="Tw Cen MT Condensed" panose="020B0606020104020203" pitchFamily="34" charset="0"/>
              </a:rPr>
              <a:t>Learning Objectives:</a:t>
            </a:r>
          </a:p>
          <a:p>
            <a:pPr>
              <a:spcBef>
                <a:spcPct val="20000"/>
              </a:spcBef>
              <a:defRPr/>
            </a:pPr>
            <a:r>
              <a:rPr lang="en-GB" sz="1500" dirty="0">
                <a:latin typeface="Tw Cen MT Condensed" panose="020B0606020104020203" pitchFamily="34" charset="0"/>
              </a:rPr>
              <a:t>L.O 1 –Develop pupil’s control of the hockey ball</a:t>
            </a:r>
          </a:p>
          <a:p>
            <a:pPr>
              <a:spcBef>
                <a:spcPct val="20000"/>
              </a:spcBef>
              <a:defRPr/>
            </a:pPr>
            <a:r>
              <a:rPr lang="en-GB" sz="1500" dirty="0">
                <a:latin typeface="Tw Cen MT Condensed" panose="020B0606020104020203" pitchFamily="34" charset="0"/>
              </a:rPr>
              <a:t>L.O 2 – Develop pupil’s ability to dribble with stick</a:t>
            </a:r>
          </a:p>
        </p:txBody>
      </p:sp>
      <p:sp>
        <p:nvSpPr>
          <p:cNvPr id="5"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will be able to move and stop the ball with their stick whilst  moving. </a:t>
            </a:r>
            <a:endParaRPr lang="en-GB" sz="1400" b="1" dirty="0">
              <a:latin typeface="Tw Cen MT Condensed" panose="020B0606020104020203" pitchFamily="34" charset="0"/>
            </a:endParaRP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will be able to move and stop the ball whilst moving at moderate pace, changing direction and displaying a change of speed.</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uptake the role of coach? Ask pupils to detect error in pupils technique and help them to improve. </a:t>
            </a: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1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179388" y="3797166"/>
            <a:ext cx="8785225" cy="3046988"/>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Skill intro – Dribble return: </a:t>
            </a:r>
            <a:r>
              <a:rPr lang="en-GB" altLang="en-US" sz="1600" dirty="0">
                <a:latin typeface="Tw Cen MT Condensed" panose="020B0606020104020203" pitchFamily="34" charset="0"/>
              </a:rPr>
              <a:t>Pupils move into pairs standing one behind the other.</a:t>
            </a:r>
          </a:p>
          <a:p>
            <a:pPr>
              <a:spcBef>
                <a:spcPct val="0"/>
              </a:spcBef>
            </a:pPr>
            <a:r>
              <a:rPr lang="en-GB" altLang="en-US" sz="1600" dirty="0">
                <a:latin typeface="Tw Cen MT Condensed" panose="020B0606020104020203" pitchFamily="34" charset="0"/>
              </a:rPr>
              <a:t>No.1 dribbles ball to set point, stops, turns, dribbles back and passes ball to No.2</a:t>
            </a:r>
          </a:p>
          <a:p>
            <a:pPr>
              <a:spcBef>
                <a:spcPct val="0"/>
              </a:spcBef>
            </a:pPr>
            <a:r>
              <a:rPr lang="en-GB" altLang="en-US" sz="1600" b="1" i="1" u="sng" dirty="0">
                <a:latin typeface="Tw Cen MT Condensed" panose="020B0606020104020203" pitchFamily="34" charset="0"/>
              </a:rPr>
              <a:t>(M/A set point further away. L/A Allowed to touch ball w/ hands.)</a:t>
            </a:r>
            <a:endParaRPr lang="en-GB" altLang="en-US" sz="1600" i="1"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Skill progression – Cone slalom:</a:t>
            </a:r>
            <a:r>
              <a:rPr lang="en-GB" altLang="en-US" sz="1600" dirty="0">
                <a:latin typeface="Tw Cen MT Condensed" panose="020B0606020104020203" pitchFamily="34" charset="0"/>
              </a:rPr>
              <a:t> Ask pupils to give themselves a self-evaluative score out of 5 (5 = Ryan </a:t>
            </a:r>
            <a:r>
              <a:rPr lang="en-GB" altLang="en-US" sz="1600" dirty="0" err="1">
                <a:latin typeface="Tw Cen MT Condensed" panose="020B0606020104020203" pitchFamily="34" charset="0"/>
              </a:rPr>
              <a:t>Giggs</a:t>
            </a:r>
            <a:r>
              <a:rPr lang="en-GB" altLang="en-US" sz="1600" dirty="0">
                <a:latin typeface="Tw Cen MT Condensed" panose="020B0606020104020203" pitchFamily="34" charset="0"/>
              </a:rPr>
              <a:t>!). If pupils score themselves 1/5 they must line up behind cone 1 and so on. Place a line of cones which pupils must attempt to navigate. Once one pupil gets half way down their slalom the next may start.</a:t>
            </a:r>
          </a:p>
          <a:p>
            <a:pPr>
              <a:spcBef>
                <a:spcPct val="0"/>
              </a:spcBef>
            </a:pPr>
            <a:r>
              <a:rPr lang="en-GB" altLang="en-US" sz="1600" b="1" i="1" u="sng" dirty="0">
                <a:latin typeface="Tw Cen MT Condensed" panose="020B0606020104020203" pitchFamily="34" charset="0"/>
              </a:rPr>
              <a:t>(M/A attempt to navigate the higher levels where cones are closer together., use both Open &amp; reverse stick. L/A L1)</a:t>
            </a:r>
          </a:p>
          <a:p>
            <a:pPr>
              <a:spcBef>
                <a:spcPct val="0"/>
              </a:spcBef>
            </a:pPr>
            <a:r>
              <a:rPr lang="en-GB" altLang="en-US" sz="1600" u="sng" dirty="0">
                <a:latin typeface="Tw Cen MT Condensed" panose="020B0606020104020203" pitchFamily="34" charset="0"/>
              </a:rPr>
              <a:t>4. Dribbling Gates – </a:t>
            </a:r>
            <a:r>
              <a:rPr lang="en-GB" altLang="en-US" sz="1600" dirty="0">
                <a:latin typeface="Tw Cen MT Condensed" panose="020B0606020104020203" pitchFamily="34" charset="0"/>
              </a:rPr>
              <a:t>Lay out ‘gates’ using cones around your playing area. Use 3 colours to so, Red = Large space between cones. Blue = Medium space between cones. Yellow = Small space. Let the children practice dribbling through the gates, 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 how many gates can you go through in 1 minute. Go! </a:t>
            </a: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1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79388" y="3163754"/>
            <a:ext cx="8785225" cy="646331"/>
          </a:xfrm>
          <a:prstGeom prst="rect">
            <a:avLst/>
          </a:prstGeom>
          <a:solidFill>
            <a:srgbClr val="00B050"/>
          </a:solidFill>
          <a:ln>
            <a:solidFill>
              <a:schemeClr val="tx1"/>
            </a:solidFill>
          </a:ln>
        </p:spPr>
        <p:txBody>
          <a:bodyPr wrap="square" rtlCol="0">
            <a:spAutoFit/>
          </a:bodyPr>
          <a:lstStyle/>
          <a:p>
            <a:pPr algn="ctr">
              <a:spcBef>
                <a:spcPct val="0"/>
              </a:spcBef>
            </a:pPr>
            <a:r>
              <a:rPr lang="en-GB" altLang="en-US" dirty="0">
                <a:latin typeface="Tw Cen MT Condensed" panose="020B0606020104020203" pitchFamily="34" charset="0"/>
              </a:rPr>
              <a:t>Field Hockey was originally known as ‘</a:t>
            </a:r>
            <a:r>
              <a:rPr lang="en-GB" altLang="en-US" dirty="0" err="1">
                <a:latin typeface="Tw Cen MT Condensed" panose="020B0606020104020203" pitchFamily="34" charset="0"/>
              </a:rPr>
              <a:t>Shinty</a:t>
            </a:r>
            <a:r>
              <a:rPr lang="en-GB" altLang="en-US" dirty="0">
                <a:latin typeface="Tw Cen MT Condensed" panose="020B0606020104020203" pitchFamily="34" charset="0"/>
              </a:rPr>
              <a:t>’</a:t>
            </a:r>
          </a:p>
          <a:p>
            <a:pPr algn="ctr">
              <a:spcBef>
                <a:spcPct val="0"/>
              </a:spcBef>
            </a:pPr>
            <a:r>
              <a:rPr lang="en-GB" altLang="en-US" dirty="0">
                <a:latin typeface="Tw Cen MT Condensed" panose="020B0606020104020203" pitchFamily="34" charset="0"/>
              </a:rPr>
              <a:t>This was in a time when there weren’t any </a:t>
            </a:r>
            <a:r>
              <a:rPr lang="en-GB" altLang="en-US" dirty="0" err="1">
                <a:latin typeface="Tw Cen MT Condensed" panose="020B0606020104020203" pitchFamily="34" charset="0"/>
              </a:rPr>
              <a:t>shinpads</a:t>
            </a:r>
            <a:r>
              <a:rPr lang="en-GB" altLang="en-US" dirty="0">
                <a:latin typeface="Tw Cen MT Condensed" panose="020B0606020104020203" pitchFamily="34" charset="0"/>
              </a:rPr>
              <a:t>! Ouch!!!</a:t>
            </a:r>
          </a:p>
        </p:txBody>
      </p:sp>
      <p:pic>
        <p:nvPicPr>
          <p:cNvPr id="21" name="Picture 20"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324395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289" y="324395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6156175" y="4489956"/>
            <a:ext cx="2292499" cy="523220"/>
          </a:xfrm>
          <a:prstGeom prst="rect">
            <a:avLst/>
          </a:prstGeom>
          <a:noFill/>
          <a:ln>
            <a:solidFill>
              <a:schemeClr val="bg1">
                <a:lumMod val="65000"/>
              </a:schemeClr>
            </a:solidFill>
          </a:ln>
        </p:spPr>
        <p:txBody>
          <a:bodyPr wrap="square">
            <a:spAutoFit/>
          </a:bodyPr>
          <a:lstStyle/>
          <a:p>
            <a:pPr algn="ctr" fontAlgn="auto">
              <a:spcBef>
                <a:spcPts val="0"/>
              </a:spcBef>
              <a:spcAft>
                <a:spcPts val="0"/>
              </a:spcAft>
              <a:defRPr/>
            </a:pPr>
            <a:r>
              <a:rPr lang="en-GB" sz="1350" dirty="0">
                <a:latin typeface="+mn-lt"/>
                <a:cs typeface="+mn-cs"/>
              </a:rPr>
              <a:t>        - </a:t>
            </a:r>
            <a:r>
              <a:rPr lang="en-GB" sz="1400" dirty="0">
                <a:latin typeface="Tw Cen MT Condensed" panose="020B0606020104020203" pitchFamily="34" charset="0"/>
              </a:rPr>
              <a:t>Time each pair and ask them to record how many shuttles they can do.</a:t>
            </a:r>
          </a:p>
        </p:txBody>
      </p:sp>
      <p:pic>
        <p:nvPicPr>
          <p:cNvPr id="24"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6156176" y="4489956"/>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pic>
        <p:nvPicPr>
          <p:cNvPr id="14"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626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5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2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err="1">
                <a:latin typeface="Tw Cen MT Condensed" panose="020B0606020104020203" pitchFamily="34" charset="0"/>
              </a:rPr>
              <a:t>Keepball</a:t>
            </a: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52" name="TextBox 8"/>
          <p:cNvSpPr txBox="1">
            <a:spLocks noChangeArrowheads="1"/>
          </p:cNvSpPr>
          <p:nvPr/>
        </p:nvSpPr>
        <p:spPr bwMode="auto">
          <a:xfrm>
            <a:off x="179387" y="369415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‘4 Square’</a:t>
            </a:r>
          </a:p>
          <a:p>
            <a:pPr marL="0" indent="0" eaLnBrk="1" hangingPunct="1">
              <a:spcBef>
                <a:spcPct val="0"/>
              </a:spcBef>
              <a:buNone/>
            </a:pPr>
            <a:r>
              <a:rPr lang="en-GB" altLang="en-US" sz="1600" dirty="0">
                <a:latin typeface="Tw Cen MT Condensed" panose="020B0606020104020203" pitchFamily="34" charset="0"/>
              </a:rPr>
              <a:t>The team with the ball has to attempt to pass the ball into every quarter in order they</a:t>
            </a:r>
          </a:p>
          <a:p>
            <a:pPr marL="0" indent="0" eaLnBrk="1" hangingPunct="1">
              <a:spcBef>
                <a:spcPct val="0"/>
              </a:spcBef>
              <a:buNone/>
            </a:pPr>
            <a:r>
              <a:rPr lang="en-GB" altLang="en-US" sz="1600" dirty="0">
                <a:latin typeface="Tw Cen MT Condensed" panose="020B0606020104020203" pitchFamily="34" charset="0"/>
              </a:rPr>
              <a:t>wish. When one player receives a pass, the opposition player in that quarter </a:t>
            </a:r>
            <a:r>
              <a:rPr lang="en-GB" altLang="en-US" sz="1600" u="sng" dirty="0">
                <a:latin typeface="Tw Cen MT Condensed" panose="020B0606020104020203" pitchFamily="34" charset="0"/>
              </a:rPr>
              <a:t>must</a:t>
            </a:r>
            <a:r>
              <a:rPr lang="en-GB" altLang="en-US" sz="1600" dirty="0">
                <a:latin typeface="Tw Cen MT Condensed" panose="020B0606020104020203" pitchFamily="34" charset="0"/>
              </a:rPr>
              <a:t> step</a:t>
            </a:r>
          </a:p>
          <a:p>
            <a:pPr marL="0" indent="0" eaLnBrk="1" hangingPunct="1">
              <a:spcBef>
                <a:spcPct val="0"/>
              </a:spcBef>
              <a:buNone/>
            </a:pPr>
            <a:r>
              <a:rPr lang="en-GB" altLang="en-US" sz="1600" dirty="0">
                <a:latin typeface="Tw Cen MT Condensed" panose="020B0606020104020203" pitchFamily="34" charset="0"/>
              </a:rPr>
              <a:t>out to allow him to attempt to make a pass to a team mate. The opposition stay in the</a:t>
            </a:r>
          </a:p>
          <a:p>
            <a:pPr marL="0" indent="0" eaLnBrk="1" hangingPunct="1">
              <a:spcBef>
                <a:spcPct val="0"/>
              </a:spcBef>
              <a:buNone/>
            </a:pPr>
            <a:r>
              <a:rPr lang="en-GB" altLang="en-US" sz="1600" dirty="0">
                <a:latin typeface="Tw Cen MT Condensed" panose="020B0606020104020203" pitchFamily="34" charset="0"/>
              </a:rPr>
              <a:t>remaining quarters and attempt to intercept the pass. </a:t>
            </a:r>
            <a:r>
              <a:rPr lang="en-GB" altLang="en-US" sz="1600" b="1" i="1" u="sng" dirty="0">
                <a:latin typeface="Tw Cen MT Condensed" panose="020B0606020104020203" pitchFamily="34" charset="0"/>
              </a:rPr>
              <a:t>L/A players will play in bigger </a:t>
            </a:r>
          </a:p>
          <a:p>
            <a:pPr marL="0" indent="0" eaLnBrk="1" hangingPunct="1">
              <a:spcBef>
                <a:spcPct val="0"/>
              </a:spcBef>
              <a:buNone/>
            </a:pPr>
            <a:r>
              <a:rPr lang="en-GB" altLang="en-US" sz="1600" b="1" i="1" u="sng" dirty="0">
                <a:latin typeface="Tw Cen MT Condensed" panose="020B0606020104020203" pitchFamily="34" charset="0"/>
              </a:rPr>
              <a:t>area’s, M/A players play the game in smaller areas</a:t>
            </a:r>
            <a:endParaRPr lang="en-GB" altLang="en-US" sz="1600" u="sng" dirty="0">
              <a:latin typeface="Tw Cen MT Condensed" panose="020B0606020104020203" pitchFamily="34" charset="0"/>
            </a:endParaRPr>
          </a:p>
        </p:txBody>
      </p:sp>
      <p:sp>
        <p:nvSpPr>
          <p:cNvPr id="53" name="Rectangle 52"/>
          <p:cNvSpPr/>
          <p:nvPr/>
        </p:nvSpPr>
        <p:spPr>
          <a:xfrm>
            <a:off x="6012160" y="378514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6012160" y="445609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6732240" y="378514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6732240" y="445609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Multiply 56"/>
          <p:cNvSpPr/>
          <p:nvPr/>
        </p:nvSpPr>
        <p:spPr>
          <a:xfrm rot="5400000">
            <a:off x="7452382" y="389738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8" name="Multiply 57"/>
          <p:cNvSpPr/>
          <p:nvPr/>
        </p:nvSpPr>
        <p:spPr>
          <a:xfrm rot="5400000">
            <a:off x="6048225" y="456182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9" name="Multiply 58"/>
          <p:cNvSpPr/>
          <p:nvPr/>
        </p:nvSpPr>
        <p:spPr>
          <a:xfrm rot="5400000">
            <a:off x="6309368" y="388474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0" name="Multiply 59"/>
          <p:cNvSpPr/>
          <p:nvPr/>
        </p:nvSpPr>
        <p:spPr>
          <a:xfrm rot="5400000">
            <a:off x="7056348" y="4752039"/>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1" name="Multiply 60"/>
          <p:cNvSpPr/>
          <p:nvPr/>
        </p:nvSpPr>
        <p:spPr>
          <a:xfrm rot="5400000">
            <a:off x="6887604" y="409538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2" name="Multiply 61"/>
          <p:cNvSpPr/>
          <p:nvPr/>
        </p:nvSpPr>
        <p:spPr>
          <a:xfrm rot="5400000">
            <a:off x="6822352" y="4759852"/>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3" name="Multiply 62"/>
          <p:cNvSpPr/>
          <p:nvPr/>
        </p:nvSpPr>
        <p:spPr>
          <a:xfrm rot="5400000">
            <a:off x="6309368" y="455343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4" name="Multiply 63"/>
          <p:cNvSpPr/>
          <p:nvPr/>
        </p:nvSpPr>
        <p:spPr>
          <a:xfrm rot="5400000">
            <a:off x="6151242" y="411982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5" name="TextBox 64"/>
          <p:cNvSpPr txBox="1"/>
          <p:nvPr/>
        </p:nvSpPr>
        <p:spPr>
          <a:xfrm>
            <a:off x="7560332" y="4868401"/>
            <a:ext cx="1332843" cy="307777"/>
          </a:xfrm>
          <a:prstGeom prst="rect">
            <a:avLst/>
          </a:prstGeom>
          <a:noFill/>
        </p:spPr>
        <p:txBody>
          <a:bodyPr wrap="square" rtlCol="0">
            <a:spAutoFit/>
          </a:bodyPr>
          <a:lstStyle/>
          <a:p>
            <a:r>
              <a:rPr lang="en-GB" sz="1400" dirty="0">
                <a:latin typeface="Tw Cen MT Condensed" panose="020B0606020104020203" pitchFamily="34" charset="0"/>
              </a:rPr>
              <a:t>Player with the ball</a:t>
            </a:r>
          </a:p>
        </p:txBody>
      </p:sp>
      <p:cxnSp>
        <p:nvCxnSpPr>
          <p:cNvPr id="66" name="Straight Arrow Connector 65"/>
          <p:cNvCxnSpPr/>
          <p:nvPr/>
        </p:nvCxnSpPr>
        <p:spPr>
          <a:xfrm flipH="1" flipV="1">
            <a:off x="7126619" y="4312083"/>
            <a:ext cx="758494" cy="556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028384" y="3717434"/>
            <a:ext cx="1189522" cy="738664"/>
          </a:xfrm>
          <a:prstGeom prst="rect">
            <a:avLst/>
          </a:prstGeom>
          <a:noFill/>
        </p:spPr>
        <p:txBody>
          <a:bodyPr wrap="square" rtlCol="0">
            <a:spAutoFit/>
          </a:bodyPr>
          <a:lstStyle/>
          <a:p>
            <a:r>
              <a:rPr lang="en-GB" sz="1400" dirty="0">
                <a:latin typeface="Tw Cen MT Condensed" panose="020B0606020104020203" pitchFamily="34" charset="0"/>
              </a:rPr>
              <a:t>Stepped out to allow player to attempt pass</a:t>
            </a:r>
          </a:p>
        </p:txBody>
      </p:sp>
      <p:cxnSp>
        <p:nvCxnSpPr>
          <p:cNvPr id="68" name="Straight Arrow Connector 67"/>
          <p:cNvCxnSpPr>
            <a:stCxn id="67" idx="1"/>
          </p:cNvCxnSpPr>
          <p:nvPr/>
        </p:nvCxnSpPr>
        <p:spPr>
          <a:xfrm flipH="1" flipV="1">
            <a:off x="7704348" y="3993491"/>
            <a:ext cx="324036" cy="93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2420888"/>
            <a:ext cx="2772309" cy="115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Box 69"/>
          <p:cNvSpPr txBox="1">
            <a:spLocks noChangeArrowheads="1"/>
          </p:cNvSpPr>
          <p:nvPr/>
        </p:nvSpPr>
        <p:spPr bwMode="auto">
          <a:xfrm>
            <a:off x="179512" y="5301208"/>
            <a:ext cx="8785101"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Battleships!</a:t>
            </a:r>
          </a:p>
          <a:p>
            <a:pPr eaLnBrk="1" hangingPunct="1">
              <a:spcBef>
                <a:spcPct val="0"/>
              </a:spcBef>
              <a:buFontTx/>
              <a:buNone/>
            </a:pPr>
            <a:r>
              <a:rPr lang="en-GB" altLang="en-US" sz="1600" dirty="0">
                <a:latin typeface="Tw Cen MT Condensed" pitchFamily="34" charset="0"/>
              </a:rPr>
              <a:t>The first child to sink all</a:t>
            </a:r>
          </a:p>
          <a:p>
            <a:pPr eaLnBrk="1" hangingPunct="1">
              <a:spcBef>
                <a:spcPct val="0"/>
              </a:spcBef>
              <a:buFontTx/>
              <a:buNone/>
            </a:pPr>
            <a:r>
              <a:rPr lang="en-GB" altLang="en-US" sz="1600" dirty="0">
                <a:latin typeface="Tw Cen MT Condensed" pitchFamily="34" charset="0"/>
              </a:rPr>
              <a:t>4 ships wins!</a:t>
            </a:r>
          </a:p>
          <a:p>
            <a:pPr eaLnBrk="1" hangingPunct="1">
              <a:spcBef>
                <a:spcPct val="0"/>
              </a:spcBef>
              <a:buFontTx/>
              <a:buNone/>
            </a:pPr>
            <a:r>
              <a:rPr lang="en-GB" altLang="en-US" sz="1600" dirty="0">
                <a:latin typeface="Tw Cen MT Condensed" pitchFamily="34" charset="0"/>
              </a:rPr>
              <a:t>To sink a ship a child needs to pass a ball at a cone successfully.</a:t>
            </a:r>
            <a:endParaRPr lang="en-GB" altLang="en-US" sz="1600" b="1" i="1" u="sng" dirty="0">
              <a:latin typeface="Tw Cen MT Condensed" pitchFamily="34" charset="0"/>
            </a:endParaRPr>
          </a:p>
          <a:p>
            <a:pPr eaLnBrk="1" hangingPunct="1">
              <a:spcBef>
                <a:spcPct val="0"/>
              </a:spcBef>
              <a:buFontTx/>
              <a:buNone/>
            </a:pPr>
            <a:r>
              <a:rPr lang="en-GB" altLang="en-US" sz="1600" b="1" i="1" u="sng" dirty="0">
                <a:latin typeface="Tw Cen MT Condensed" pitchFamily="34" charset="0"/>
              </a:rPr>
              <a:t>M/A to take aim from further away, L/A to move closer</a:t>
            </a:r>
          </a:p>
        </p:txBody>
      </p:sp>
      <p:sp>
        <p:nvSpPr>
          <p:cNvPr id="71" name="Oval 70"/>
          <p:cNvSpPr/>
          <p:nvPr/>
        </p:nvSpPr>
        <p:spPr>
          <a:xfrm>
            <a:off x="7127190" y="6368097"/>
            <a:ext cx="216024"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a:off x="6228184" y="5517232"/>
            <a:ext cx="250934" cy="28803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p:nvSpPr>
        <p:spPr>
          <a:xfrm>
            <a:off x="6839158" y="5517232"/>
            <a:ext cx="250934" cy="288032"/>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p:nvSpPr>
        <p:spPr>
          <a:xfrm>
            <a:off x="7487230" y="5517232"/>
            <a:ext cx="250934" cy="28803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p:nvSpPr>
        <p:spPr>
          <a:xfrm>
            <a:off x="8100392" y="5517232"/>
            <a:ext cx="250934" cy="28803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097" t="46393" r="59247" b="29620"/>
          <a:stretch/>
        </p:blipFill>
        <p:spPr bwMode="auto">
          <a:xfrm>
            <a:off x="8023955" y="6093296"/>
            <a:ext cx="471134" cy="4337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8" name="Multiply 77"/>
          <p:cNvSpPr/>
          <p:nvPr/>
        </p:nvSpPr>
        <p:spPr>
          <a:xfrm>
            <a:off x="6964625" y="6381328"/>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9" name="Multiply 78"/>
          <p:cNvSpPr/>
          <p:nvPr/>
        </p:nvSpPr>
        <p:spPr>
          <a:xfrm>
            <a:off x="5580112" y="6381328"/>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4100" name="Picture 4" descr="Image result for hockey ball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2280" y="6195286"/>
            <a:ext cx="244819" cy="24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050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6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8"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9"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0"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79388" y="3171740"/>
            <a:ext cx="8785225" cy="3554819"/>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500" u="sng" dirty="0">
                <a:latin typeface="Tw Cen MT Condensed" panose="020B0606020104020203" pitchFamily="34" charset="0"/>
              </a:rPr>
              <a:t>‘Getting familiar with the stick’ (see prev. lesson)</a:t>
            </a:r>
            <a:endParaRPr lang="en-GB" altLang="en-US" sz="1500" u="sng" dirty="0">
              <a:latin typeface="Tw Cen MT Condensed" panose="020B0606020104020203" pitchFamily="34" charset="0"/>
            </a:endParaRPr>
          </a:p>
          <a:p>
            <a:pPr>
              <a:spcBef>
                <a:spcPct val="0"/>
              </a:spcBef>
            </a:pPr>
            <a:r>
              <a:rPr lang="en-GB" altLang="en-US" sz="1500" u="sng" dirty="0">
                <a:latin typeface="Tw Cen MT Condensed" panose="020B0606020104020203" pitchFamily="34" charset="0"/>
              </a:rPr>
              <a:t>2. ‘4 Square’ – </a:t>
            </a:r>
            <a:r>
              <a:rPr lang="en-GB" altLang="en-US" sz="1500" dirty="0">
                <a:latin typeface="Tw Cen MT Condensed" panose="020B0606020104020203" pitchFamily="34" charset="0"/>
              </a:rPr>
              <a:t>In the game of ‘4 square’ a pitch is made up of quarters. Each team consists of 4 players (one in each quarter). The team with the ball has to attempt to pass the ball into every quarter in order they wish. When one player receives a pass, the opposition player in that quarter </a:t>
            </a:r>
            <a:r>
              <a:rPr lang="en-GB" altLang="en-US" sz="1500" u="sng" dirty="0">
                <a:latin typeface="Tw Cen MT Condensed" panose="020B0606020104020203" pitchFamily="34" charset="0"/>
              </a:rPr>
              <a:t>must</a:t>
            </a:r>
            <a:r>
              <a:rPr lang="en-GB" altLang="en-US" sz="1500" dirty="0">
                <a:latin typeface="Tw Cen MT Condensed" panose="020B0606020104020203" pitchFamily="34" charset="0"/>
              </a:rPr>
              <a:t> step out to allow him to attempt to make a pass to a team mate. The opposition stay in the remaining quarters and attempt to intercept the pass. </a:t>
            </a:r>
            <a:r>
              <a:rPr lang="en-GB" altLang="en-US" sz="1500" b="1" i="1" u="sng" dirty="0">
                <a:latin typeface="Tw Cen MT Condensed" panose="020B0606020104020203" pitchFamily="34" charset="0"/>
              </a:rPr>
              <a:t>L/A players will play in bigger area’s, M/A players play the game in smaller areas</a:t>
            </a:r>
          </a:p>
          <a:p>
            <a:pPr>
              <a:defRPr/>
            </a:pPr>
            <a:r>
              <a:rPr lang="en-GB" altLang="en-US" sz="1500" u="sng" dirty="0">
                <a:latin typeface="Tw Cen MT Condensed" panose="020B0606020104020203" pitchFamily="34" charset="0"/>
              </a:rPr>
              <a:t>3. Battleships (Passing Accuracy) - </a:t>
            </a:r>
            <a:r>
              <a:rPr lang="en-GB" sz="1500" u="sng" dirty="0">
                <a:latin typeface="Tw Cen MT Condensed" panose="020B0606020104020203" pitchFamily="34" charset="0"/>
              </a:rPr>
              <a:t>4. Battleships! – </a:t>
            </a:r>
            <a:r>
              <a:rPr lang="en-GB" sz="1500" dirty="0">
                <a:latin typeface="Tw Cen MT Condensed" panose="020B0606020104020203" pitchFamily="34" charset="0"/>
              </a:rPr>
              <a:t>For battleships the children will work in pairs. They will need 5 cones for each working group, one to mark out the passing mark, this the where the ball must be placed. The other 4 create targets (or ‘ships’). Each child has 4 lives, ‘child number 1’ must announce which colour they are aiming at. If they hit that colour with their pass, they sink the ship! It is then ‘child number 2’s’ turn to try and sink a ship. The child that sinks all 4 ships first wins! </a:t>
            </a:r>
            <a:r>
              <a:rPr lang="en-GB" sz="1500" b="1" i="1" u="sng" dirty="0">
                <a:latin typeface="Tw Cen MT Condensed" panose="020B0606020104020203" pitchFamily="34" charset="0"/>
              </a:rPr>
              <a:t>L/A take aim from closer together, replace cones with larger targets if you need to. M/A take aim from further away!</a:t>
            </a:r>
          </a:p>
          <a:p>
            <a:pPr>
              <a:defRPr/>
            </a:pP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4. Open &amp; Fire! – </a:t>
            </a:r>
            <a:r>
              <a:rPr lang="en-GB" sz="1500" dirty="0">
                <a:latin typeface="Tw Cen MT Condensed" panose="020B0606020104020203" pitchFamily="34" charset="0"/>
              </a:rPr>
              <a:t>Using the same equipment and organisation as battleships, modify the activity so it becomes ‘Open &amp; Fire’!</a:t>
            </a:r>
          </a:p>
          <a:p>
            <a:pPr>
              <a:defRPr/>
            </a:pPr>
            <a:r>
              <a:rPr lang="en-GB" sz="1500" dirty="0">
                <a:latin typeface="Tw Cen MT Condensed" panose="020B0606020104020203" pitchFamily="34" charset="0"/>
              </a:rPr>
              <a:t>This time one player takes the role of the feeder, they pass the ball to the other player who controls the ball, dribbles around the cones and then shoots at the targets! Let the shooters have ¾ shots before asking them to swap roles. </a:t>
            </a:r>
            <a:r>
              <a:rPr lang="en-GB" sz="1500" b="1" i="1" u="sng" dirty="0">
                <a:latin typeface="Tw Cen MT Condensed" panose="020B0606020104020203" pitchFamily="34" charset="0"/>
              </a:rPr>
              <a:t>Ask your M/A to  shoot from further away!</a:t>
            </a:r>
            <a:r>
              <a:rPr lang="en-GB" sz="1500" dirty="0">
                <a:latin typeface="Tw Cen MT Condensed" panose="020B0606020104020203" pitchFamily="34" charset="0"/>
              </a:rPr>
              <a:t> </a:t>
            </a:r>
            <a:endParaRPr lang="en-GB" sz="1500" u="sng" dirty="0">
              <a:latin typeface="Tw Cen MT Condensed" panose="020B0606020104020203" pitchFamily="34" charset="0"/>
            </a:endParaRPr>
          </a:p>
        </p:txBody>
      </p:sp>
      <p:sp>
        <p:nvSpPr>
          <p:cNvPr id="13"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17"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8"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Tree>
    <p:extLst>
      <p:ext uri="{BB962C8B-B14F-4D97-AF65-F5344CB8AC3E}">
        <p14:creationId xmlns:p14="http://schemas.microsoft.com/office/powerpoint/2010/main" val="332795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6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2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‘4 Square’</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47" name="TextBox 46"/>
          <p:cNvSpPr txBox="1">
            <a:spLocks noChangeArrowheads="1"/>
          </p:cNvSpPr>
          <p:nvPr/>
        </p:nvSpPr>
        <p:spPr bwMode="auto">
          <a:xfrm>
            <a:off x="179512" y="3717032"/>
            <a:ext cx="8785101"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Battleships!</a:t>
            </a:r>
          </a:p>
          <a:p>
            <a:pPr eaLnBrk="1" hangingPunct="1">
              <a:spcBef>
                <a:spcPct val="0"/>
              </a:spcBef>
              <a:buFontTx/>
              <a:buNone/>
            </a:pPr>
            <a:r>
              <a:rPr lang="en-GB" altLang="en-US" sz="1600" dirty="0">
                <a:latin typeface="Tw Cen MT Condensed" pitchFamily="34" charset="0"/>
              </a:rPr>
              <a:t>The first child to sink all</a:t>
            </a:r>
          </a:p>
          <a:p>
            <a:pPr eaLnBrk="1" hangingPunct="1">
              <a:spcBef>
                <a:spcPct val="0"/>
              </a:spcBef>
              <a:buFontTx/>
              <a:buNone/>
            </a:pPr>
            <a:r>
              <a:rPr lang="en-GB" altLang="en-US" sz="1600" dirty="0">
                <a:latin typeface="Tw Cen MT Condensed" pitchFamily="34" charset="0"/>
              </a:rPr>
              <a:t>4 ships wins!</a:t>
            </a:r>
          </a:p>
          <a:p>
            <a:pPr eaLnBrk="1" hangingPunct="1">
              <a:spcBef>
                <a:spcPct val="0"/>
              </a:spcBef>
              <a:buFontTx/>
              <a:buNone/>
            </a:pPr>
            <a:r>
              <a:rPr lang="en-GB" altLang="en-US" sz="1600" dirty="0">
                <a:latin typeface="Tw Cen MT Condensed" pitchFamily="34" charset="0"/>
              </a:rPr>
              <a:t>To sink a ship a child needs to pass a ball at a cone successfully.</a:t>
            </a:r>
            <a:endParaRPr lang="en-GB" altLang="en-US" sz="1600" b="1" i="1" u="sng" dirty="0">
              <a:latin typeface="Tw Cen MT Condensed" pitchFamily="34" charset="0"/>
            </a:endParaRPr>
          </a:p>
          <a:p>
            <a:pPr eaLnBrk="1" hangingPunct="1">
              <a:spcBef>
                <a:spcPct val="0"/>
              </a:spcBef>
              <a:buFontTx/>
              <a:buNone/>
            </a:pPr>
            <a:r>
              <a:rPr lang="en-GB" altLang="en-US" sz="1600" b="1" i="1" u="sng" dirty="0">
                <a:latin typeface="Tw Cen MT Condensed" pitchFamily="34" charset="0"/>
              </a:rPr>
              <a:t>M/A to take aim from further away, L/A to move closer</a:t>
            </a:r>
          </a:p>
        </p:txBody>
      </p:sp>
      <p:sp>
        <p:nvSpPr>
          <p:cNvPr id="48" name="Oval 47"/>
          <p:cNvSpPr/>
          <p:nvPr/>
        </p:nvSpPr>
        <p:spPr>
          <a:xfrm>
            <a:off x="7127190" y="4783921"/>
            <a:ext cx="216024"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Isosceles Triangle 48"/>
          <p:cNvSpPr/>
          <p:nvPr/>
        </p:nvSpPr>
        <p:spPr>
          <a:xfrm>
            <a:off x="6228184" y="3933056"/>
            <a:ext cx="250934" cy="28803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p:cNvSpPr/>
          <p:nvPr/>
        </p:nvSpPr>
        <p:spPr>
          <a:xfrm>
            <a:off x="6839158" y="3933056"/>
            <a:ext cx="250934" cy="288032"/>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p:cNvSpPr/>
          <p:nvPr/>
        </p:nvSpPr>
        <p:spPr>
          <a:xfrm>
            <a:off x="7487230" y="3933056"/>
            <a:ext cx="250934" cy="28803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p:cNvSpPr/>
          <p:nvPr/>
        </p:nvSpPr>
        <p:spPr>
          <a:xfrm>
            <a:off x="8100392" y="3933056"/>
            <a:ext cx="250934" cy="28803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097" t="46393" r="59247" b="29620"/>
          <a:stretch/>
        </p:blipFill>
        <p:spPr bwMode="auto">
          <a:xfrm>
            <a:off x="8023955" y="4509120"/>
            <a:ext cx="471134" cy="4337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4" name="Multiply 53"/>
          <p:cNvSpPr/>
          <p:nvPr/>
        </p:nvSpPr>
        <p:spPr>
          <a:xfrm>
            <a:off x="6964625" y="479715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5" name="Multiply 54"/>
          <p:cNvSpPr/>
          <p:nvPr/>
        </p:nvSpPr>
        <p:spPr>
          <a:xfrm>
            <a:off x="5580112" y="479715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56" name="Picture 4" descr="Image result for hockey ball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4611110"/>
            <a:ext cx="244819" cy="24481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1603" y="2420888"/>
            <a:ext cx="2610837" cy="123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57"/>
          <p:cNvSpPr txBox="1">
            <a:spLocks noChangeArrowheads="1"/>
          </p:cNvSpPr>
          <p:nvPr/>
        </p:nvSpPr>
        <p:spPr bwMode="auto">
          <a:xfrm>
            <a:off x="179512" y="5157192"/>
            <a:ext cx="8785101"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Open &amp; Fire!</a:t>
            </a:r>
          </a:p>
          <a:p>
            <a:pPr marL="0" indent="0" eaLnBrk="1" hangingPunct="1">
              <a:spcBef>
                <a:spcPct val="0"/>
              </a:spcBef>
              <a:buNone/>
            </a:pPr>
            <a:r>
              <a:rPr lang="en-GB" sz="1600" dirty="0">
                <a:latin typeface="Tw Cen MT Condensed" panose="020B0606020104020203" pitchFamily="34" charset="0"/>
              </a:rPr>
              <a:t>One player takes the role of the feeder, they pass the ball to</a:t>
            </a:r>
          </a:p>
          <a:p>
            <a:pPr marL="0" indent="0" eaLnBrk="1" hangingPunct="1">
              <a:spcBef>
                <a:spcPct val="0"/>
              </a:spcBef>
              <a:buNone/>
            </a:pPr>
            <a:r>
              <a:rPr lang="en-GB" sz="1600" dirty="0">
                <a:latin typeface="Tw Cen MT Condensed" panose="020B0606020104020203" pitchFamily="34" charset="0"/>
              </a:rPr>
              <a:t>the other player who controls the ball, dribbles around the cones</a:t>
            </a:r>
          </a:p>
          <a:p>
            <a:pPr marL="0" indent="0" eaLnBrk="1" hangingPunct="1">
              <a:spcBef>
                <a:spcPct val="0"/>
              </a:spcBef>
              <a:buNone/>
            </a:pPr>
            <a:r>
              <a:rPr lang="en-GB" sz="1600" dirty="0">
                <a:latin typeface="Tw Cen MT Condensed" panose="020B0606020104020203" pitchFamily="34" charset="0"/>
              </a:rPr>
              <a:t>and then shoots at the targets! Let the shooters have ¾ shots</a:t>
            </a:r>
          </a:p>
          <a:p>
            <a:pPr marL="0" indent="0" eaLnBrk="1" hangingPunct="1">
              <a:spcBef>
                <a:spcPct val="0"/>
              </a:spcBef>
              <a:buNone/>
            </a:pPr>
            <a:r>
              <a:rPr lang="en-GB" sz="1600" dirty="0">
                <a:latin typeface="Tw Cen MT Condensed" panose="020B0606020104020203" pitchFamily="34" charset="0"/>
              </a:rPr>
              <a:t>before asking them to swap roles. </a:t>
            </a:r>
          </a:p>
          <a:p>
            <a:pPr marL="0" indent="0" eaLnBrk="1" hangingPunct="1">
              <a:spcBef>
                <a:spcPct val="0"/>
              </a:spcBef>
              <a:buNone/>
            </a:pPr>
            <a:r>
              <a:rPr lang="en-GB" sz="1600" b="1" i="1" u="sng" dirty="0">
                <a:latin typeface="Tw Cen MT Condensed" panose="020B0606020104020203" pitchFamily="34" charset="0"/>
              </a:rPr>
              <a:t>Ask your M/A to  shoot from further away!</a:t>
            </a:r>
            <a:r>
              <a:rPr lang="en-GB" sz="1600" dirty="0">
                <a:latin typeface="Tw Cen MT Condensed" panose="020B0606020104020203" pitchFamily="34" charset="0"/>
              </a:rPr>
              <a:t> </a:t>
            </a:r>
            <a:endParaRPr lang="en-GB" sz="1600" u="sng" dirty="0">
              <a:latin typeface="Tw Cen MT Condensed" panose="020B0606020104020203" pitchFamily="34" charset="0"/>
            </a:endParaRPr>
          </a:p>
        </p:txBody>
      </p:sp>
      <p:pic>
        <p:nvPicPr>
          <p:cNvPr id="1433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6096" y="5229200"/>
            <a:ext cx="1804789" cy="26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Multiply 59"/>
          <p:cNvSpPr/>
          <p:nvPr/>
        </p:nvSpPr>
        <p:spPr>
          <a:xfrm>
            <a:off x="4788024"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14337" name="Straight Arrow Connector 14336"/>
          <p:cNvCxnSpPr/>
          <p:nvPr/>
        </p:nvCxnSpPr>
        <p:spPr>
          <a:xfrm>
            <a:off x="5005511" y="6426286"/>
            <a:ext cx="1150665" cy="116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Multiply 62"/>
          <p:cNvSpPr/>
          <p:nvPr/>
        </p:nvSpPr>
        <p:spPr>
          <a:xfrm>
            <a:off x="6228184" y="6435427"/>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341" name="Oval 14340"/>
          <p:cNvSpPr/>
          <p:nvPr/>
        </p:nvSpPr>
        <p:spPr>
          <a:xfrm>
            <a:off x="6084168" y="6327229"/>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6236568" y="6309320"/>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6388968" y="6264175"/>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42" name="Oval 14341"/>
          <p:cNvSpPr/>
          <p:nvPr/>
        </p:nvSpPr>
        <p:spPr>
          <a:xfrm>
            <a:off x="6388968" y="5942022"/>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6570082" y="5942022"/>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6786106" y="5949280"/>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43" name="TextBox 14342"/>
          <p:cNvSpPr txBox="1"/>
          <p:nvPr/>
        </p:nvSpPr>
        <p:spPr>
          <a:xfrm>
            <a:off x="7669774" y="5589240"/>
            <a:ext cx="1150698" cy="307777"/>
          </a:xfrm>
          <a:prstGeom prst="rect">
            <a:avLst/>
          </a:prstGeom>
          <a:noFill/>
        </p:spPr>
        <p:txBody>
          <a:bodyPr wrap="square" rtlCol="0">
            <a:spAutoFit/>
          </a:bodyPr>
          <a:lstStyle/>
          <a:p>
            <a:r>
              <a:rPr lang="en-GB" sz="1400" dirty="0">
                <a:latin typeface="Tw Cen MT Condensed" panose="020B0606020104020203" pitchFamily="34" charset="0"/>
              </a:rPr>
              <a:t>Shoot before here</a:t>
            </a:r>
          </a:p>
        </p:txBody>
      </p:sp>
      <p:cxnSp>
        <p:nvCxnSpPr>
          <p:cNvPr id="14345" name="Straight Arrow Connector 14344"/>
          <p:cNvCxnSpPr>
            <a:stCxn id="14343" idx="1"/>
          </p:cNvCxnSpPr>
          <p:nvPr/>
        </p:nvCxnSpPr>
        <p:spPr>
          <a:xfrm flipH="1">
            <a:off x="6964625" y="5743129"/>
            <a:ext cx="705149" cy="198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668344" y="6309320"/>
            <a:ext cx="1150698" cy="307777"/>
          </a:xfrm>
          <a:prstGeom prst="rect">
            <a:avLst/>
          </a:prstGeom>
          <a:noFill/>
        </p:spPr>
        <p:txBody>
          <a:bodyPr wrap="square" rtlCol="0">
            <a:spAutoFit/>
          </a:bodyPr>
          <a:lstStyle/>
          <a:p>
            <a:r>
              <a:rPr lang="en-GB" sz="1400" dirty="0">
                <a:latin typeface="Tw Cen MT Condensed" panose="020B0606020104020203" pitchFamily="34" charset="0"/>
              </a:rPr>
              <a:t>Obstacle cones</a:t>
            </a:r>
          </a:p>
        </p:txBody>
      </p:sp>
      <p:cxnSp>
        <p:nvCxnSpPr>
          <p:cNvPr id="76" name="Straight Arrow Connector 75"/>
          <p:cNvCxnSpPr/>
          <p:nvPr/>
        </p:nvCxnSpPr>
        <p:spPr>
          <a:xfrm flipH="1" flipV="1">
            <a:off x="6660233" y="6292189"/>
            <a:ext cx="952464" cy="16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64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1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878522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Skill intro – ‘Getting familiar with the stick’</a:t>
            </a:r>
          </a:p>
          <a:p>
            <a:pPr eaLnBrk="1" hangingPunct="1">
              <a:spcBef>
                <a:spcPct val="0"/>
              </a:spcBef>
              <a:buFontTx/>
              <a:buNone/>
            </a:pPr>
            <a:r>
              <a:rPr lang="en-GB" altLang="en-US" sz="1600" dirty="0">
                <a:latin typeface="Tw Cen MT Condensed" panose="020B0606020104020203" pitchFamily="34" charset="0"/>
              </a:rPr>
              <a:t>Pupils spread out evenly</a:t>
            </a:r>
            <a:endParaRPr lang="en-GB" altLang="en-US" sz="1600" u="sng" dirty="0">
              <a:latin typeface="Tw Cen MT Condensed" panose="020B0606020104020203" pitchFamily="34" charset="0"/>
            </a:endParaRPr>
          </a:p>
          <a:p>
            <a:pPr eaLnBrk="1" hangingPunct="1">
              <a:spcBef>
                <a:spcPct val="0"/>
              </a:spcBef>
              <a:buFontTx/>
              <a:buNone/>
            </a:pPr>
            <a:r>
              <a:rPr lang="en-GB" altLang="en-US" sz="1600" dirty="0">
                <a:latin typeface="Tw Cen MT Condensed" panose="020B0606020104020203" pitchFamily="34" charset="0"/>
              </a:rPr>
              <a:t>Mark out a large grid using cones</a:t>
            </a:r>
          </a:p>
          <a:p>
            <a:pPr eaLnBrk="1" hangingPunct="1">
              <a:spcBef>
                <a:spcPct val="0"/>
              </a:spcBef>
              <a:buFontTx/>
              <a:buNone/>
            </a:pPr>
            <a:r>
              <a:rPr lang="en-GB" altLang="en-US" sz="1600" dirty="0">
                <a:latin typeface="Tw Cen MT Condensed" panose="020B0606020104020203" pitchFamily="34" charset="0"/>
              </a:rPr>
              <a:t>all pupils find a space within grid.</a:t>
            </a:r>
          </a:p>
          <a:p>
            <a:pPr eaLnBrk="1" hangingPunct="1">
              <a:spcBef>
                <a:spcPct val="0"/>
              </a:spcBef>
              <a:buFontTx/>
              <a:buNone/>
            </a:pPr>
            <a:r>
              <a:rPr lang="en-GB" altLang="en-US" sz="1600" b="1" i="1" u="sng" dirty="0">
                <a:latin typeface="Tw Cen MT Condensed" panose="020B0606020104020203" pitchFamily="34" charset="0"/>
              </a:rPr>
              <a:t>M/A – Flat side throughout, L/A – Can use hands</a:t>
            </a:r>
          </a:p>
        </p:txBody>
      </p:sp>
      <p:sp>
        <p:nvSpPr>
          <p:cNvPr id="11" name="Frame 10"/>
          <p:cNvSpPr/>
          <p:nvPr/>
        </p:nvSpPr>
        <p:spPr>
          <a:xfrm>
            <a:off x="4463901" y="2492325"/>
            <a:ext cx="3996531" cy="1080691"/>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4680049" y="2636217"/>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4895949" y="3212480"/>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5688112" y="3212480"/>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7992368" y="3140248"/>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7559774" y="2636217"/>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6119912" y="2996580"/>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6984306" y="2924348"/>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5746849" y="2636217"/>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5184081" y="2779886"/>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6840637" y="3212480"/>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6408837" y="2636217"/>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sp>
        <p:nvSpPr>
          <p:cNvPr id="24" name="TextBox 9"/>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Dribbling:</a:t>
            </a:r>
            <a:endParaRPr lang="en-GB" altLang="en-US" sz="1600">
              <a:latin typeface="Tw Cen MT Condensed" panose="020B0606020104020203" pitchFamily="34" charset="0"/>
            </a:endParaRPr>
          </a:p>
          <a:p>
            <a:pPr eaLnBrk="1" hangingPunct="1">
              <a:spcBef>
                <a:spcPct val="0"/>
              </a:spcBef>
            </a:pPr>
            <a:r>
              <a:rPr lang="en-GB" altLang="en-US" sz="1600">
                <a:latin typeface="Tw Cen MT Condensed" panose="020B0606020104020203" pitchFamily="34" charset="0"/>
              </a:rPr>
              <a:t>Keep flat side of stick in contact</a:t>
            </a:r>
          </a:p>
          <a:p>
            <a:pPr eaLnBrk="1" hangingPunct="1">
              <a:spcBef>
                <a:spcPct val="0"/>
              </a:spcBef>
              <a:buFontTx/>
              <a:buNone/>
            </a:pPr>
            <a:r>
              <a:rPr lang="en-GB" altLang="en-US" sz="1600">
                <a:latin typeface="Tw Cen MT Condensed" panose="020B0606020104020203" pitchFamily="34" charset="0"/>
              </a:rPr>
              <a:t>with the ball</a:t>
            </a:r>
          </a:p>
          <a:p>
            <a:pPr eaLnBrk="1" hangingPunct="1">
              <a:spcBef>
                <a:spcPct val="0"/>
              </a:spcBef>
            </a:pPr>
            <a:r>
              <a:rPr lang="en-GB" altLang="en-US" sz="1600">
                <a:latin typeface="Tw Cen MT Condensed" panose="020B0606020104020203" pitchFamily="34" charset="0"/>
              </a:rPr>
              <a:t>Keep the ball close</a:t>
            </a:r>
          </a:p>
          <a:p>
            <a:pPr eaLnBrk="1" hangingPunct="1">
              <a:spcBef>
                <a:spcPct val="0"/>
              </a:spcBef>
            </a:pPr>
            <a:r>
              <a:rPr lang="en-GB" altLang="en-US" sz="1600">
                <a:latin typeface="Tw Cen MT Condensed" panose="020B0606020104020203" pitchFamily="34" charset="0"/>
              </a:rPr>
              <a:t>Glance at ball and where</a:t>
            </a:r>
          </a:p>
          <a:p>
            <a:pPr eaLnBrk="1" hangingPunct="1">
              <a:spcBef>
                <a:spcPct val="0"/>
              </a:spcBef>
              <a:buFontTx/>
              <a:buNone/>
            </a:pPr>
            <a:r>
              <a:rPr lang="en-GB" altLang="en-US" sz="1600">
                <a:latin typeface="Tw Cen MT Condensed" panose="020B0606020104020203" pitchFamily="34" charset="0"/>
              </a:rPr>
              <a:t>you are travelling</a:t>
            </a:r>
          </a:p>
        </p:txBody>
      </p:sp>
      <p:pic>
        <p:nvPicPr>
          <p:cNvPr id="25"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67"/>
          <p:cNvPicPr>
            <a:picLocks noChangeAspect="1" noChangeArrowheads="1"/>
          </p:cNvPicPr>
          <p:nvPr/>
        </p:nvPicPr>
        <p:blipFill>
          <a:blip r:embed="rId5">
            <a:extLst>
              <a:ext uri="{28A0092B-C50C-407E-A947-70E740481C1C}">
                <a14:useLocalDpi xmlns:a14="http://schemas.microsoft.com/office/drawing/2010/main" val="0"/>
              </a:ext>
            </a:extLst>
          </a:blip>
          <a:srcRect l="27348" t="47836" r="60619" b="29451"/>
          <a:stretch>
            <a:fillRect/>
          </a:stretch>
        </p:blipFill>
        <p:spPr bwMode="auto">
          <a:xfrm>
            <a:off x="7199610" y="836613"/>
            <a:ext cx="1116806" cy="13806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 name="TextBox 10"/>
          <p:cNvSpPr txBox="1">
            <a:spLocks noChangeArrowheads="1"/>
          </p:cNvSpPr>
          <p:nvPr/>
        </p:nvSpPr>
        <p:spPr bwMode="auto">
          <a:xfrm>
            <a:off x="179263" y="3717032"/>
            <a:ext cx="4321175" cy="14157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Dribble Return</a:t>
            </a:r>
          </a:p>
          <a:p>
            <a:pPr eaLnBrk="1" hangingPunct="1">
              <a:spcBef>
                <a:spcPct val="0"/>
              </a:spcBef>
              <a:buFontTx/>
              <a:buNone/>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None/>
            </a:pPr>
            <a:endParaRPr lang="en-GB" altLang="en-US" sz="1400" u="sng" dirty="0"/>
          </a:p>
        </p:txBody>
      </p:sp>
      <p:sp>
        <p:nvSpPr>
          <p:cNvPr id="28" name="Oval 27"/>
          <p:cNvSpPr/>
          <p:nvPr/>
        </p:nvSpPr>
        <p:spPr>
          <a:xfrm>
            <a:off x="539552" y="4292079"/>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9" name="Oval 28"/>
          <p:cNvSpPr/>
          <p:nvPr/>
        </p:nvSpPr>
        <p:spPr>
          <a:xfrm>
            <a:off x="900162"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Oval 29"/>
          <p:cNvSpPr/>
          <p:nvPr/>
        </p:nvSpPr>
        <p:spPr>
          <a:xfrm>
            <a:off x="1260202"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Oval 30"/>
          <p:cNvSpPr/>
          <p:nvPr/>
        </p:nvSpPr>
        <p:spPr>
          <a:xfrm>
            <a:off x="1620242"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Oval 31"/>
          <p:cNvSpPr/>
          <p:nvPr/>
        </p:nvSpPr>
        <p:spPr>
          <a:xfrm>
            <a:off x="1907704" y="422108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Oval 32"/>
          <p:cNvSpPr/>
          <p:nvPr/>
        </p:nvSpPr>
        <p:spPr>
          <a:xfrm>
            <a:off x="2268314" y="422108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Oval 33"/>
          <p:cNvSpPr/>
          <p:nvPr/>
        </p:nvSpPr>
        <p:spPr>
          <a:xfrm>
            <a:off x="2628354" y="4149080"/>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Oval 34"/>
          <p:cNvSpPr/>
          <p:nvPr/>
        </p:nvSpPr>
        <p:spPr>
          <a:xfrm>
            <a:off x="2988394" y="4077072"/>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6" name="Oval 35"/>
          <p:cNvSpPr/>
          <p:nvPr/>
        </p:nvSpPr>
        <p:spPr>
          <a:xfrm>
            <a:off x="3348434" y="400506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 name="Oval 36"/>
          <p:cNvSpPr/>
          <p:nvPr/>
        </p:nvSpPr>
        <p:spPr>
          <a:xfrm>
            <a:off x="3780482" y="393305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8" name="Oval 37"/>
          <p:cNvSpPr/>
          <p:nvPr/>
        </p:nvSpPr>
        <p:spPr>
          <a:xfrm>
            <a:off x="4067944" y="386104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9" name="Multiply 38"/>
          <p:cNvSpPr/>
          <p:nvPr/>
        </p:nvSpPr>
        <p:spPr>
          <a:xfrm rot="5400000">
            <a:off x="538882" y="4868490"/>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0" name="Multiply 39"/>
          <p:cNvSpPr/>
          <p:nvPr/>
        </p:nvSpPr>
        <p:spPr>
          <a:xfrm rot="5400000">
            <a:off x="970930"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1" name="Multiply 40"/>
          <p:cNvSpPr/>
          <p:nvPr/>
        </p:nvSpPr>
        <p:spPr>
          <a:xfrm rot="5400000">
            <a:off x="1402978"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2" name="Multiply 41"/>
          <p:cNvSpPr/>
          <p:nvPr/>
        </p:nvSpPr>
        <p:spPr>
          <a:xfrm rot="5400000">
            <a:off x="1836490"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3" name="Multiply 42"/>
          <p:cNvSpPr/>
          <p:nvPr/>
        </p:nvSpPr>
        <p:spPr>
          <a:xfrm rot="5400000">
            <a:off x="2196530"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4" name="Multiply 43"/>
          <p:cNvSpPr/>
          <p:nvPr/>
        </p:nvSpPr>
        <p:spPr>
          <a:xfrm rot="5400000">
            <a:off x="2699122"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5" name="Multiply 44"/>
          <p:cNvSpPr/>
          <p:nvPr/>
        </p:nvSpPr>
        <p:spPr>
          <a:xfrm rot="5400000">
            <a:off x="3132634" y="4868490"/>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6" name="Multiply 45"/>
          <p:cNvSpPr/>
          <p:nvPr/>
        </p:nvSpPr>
        <p:spPr>
          <a:xfrm rot="5400000">
            <a:off x="3564682"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7" name="Multiply 46"/>
          <p:cNvSpPr/>
          <p:nvPr/>
        </p:nvSpPr>
        <p:spPr>
          <a:xfrm rot="5400000">
            <a:off x="3995266"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8" name="Oval 47"/>
          <p:cNvSpPr/>
          <p:nvPr/>
        </p:nvSpPr>
        <p:spPr>
          <a:xfrm>
            <a:off x="539552" y="4795118"/>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Oval 48"/>
          <p:cNvSpPr/>
          <p:nvPr/>
        </p:nvSpPr>
        <p:spPr>
          <a:xfrm>
            <a:off x="900162"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0" name="Oval 49"/>
          <p:cNvSpPr/>
          <p:nvPr/>
        </p:nvSpPr>
        <p:spPr>
          <a:xfrm>
            <a:off x="1260202"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 name="Oval 50"/>
          <p:cNvSpPr/>
          <p:nvPr/>
        </p:nvSpPr>
        <p:spPr>
          <a:xfrm>
            <a:off x="1620242"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2" name="Oval 51"/>
          <p:cNvSpPr/>
          <p:nvPr/>
        </p:nvSpPr>
        <p:spPr>
          <a:xfrm>
            <a:off x="1907704" y="4797152"/>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3" name="Oval 52"/>
          <p:cNvSpPr/>
          <p:nvPr/>
        </p:nvSpPr>
        <p:spPr>
          <a:xfrm>
            <a:off x="2268314" y="4798169"/>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4" name="Oval 53"/>
          <p:cNvSpPr/>
          <p:nvPr/>
        </p:nvSpPr>
        <p:spPr>
          <a:xfrm>
            <a:off x="2628354" y="4798169"/>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Oval 54"/>
          <p:cNvSpPr/>
          <p:nvPr/>
        </p:nvSpPr>
        <p:spPr>
          <a:xfrm>
            <a:off x="2988394" y="4798169"/>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Oval 55"/>
          <p:cNvSpPr/>
          <p:nvPr/>
        </p:nvSpPr>
        <p:spPr>
          <a:xfrm>
            <a:off x="3275856" y="4795118"/>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7" name="Oval 56"/>
          <p:cNvSpPr/>
          <p:nvPr/>
        </p:nvSpPr>
        <p:spPr>
          <a:xfrm>
            <a:off x="3636466"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8" name="Oval 57"/>
          <p:cNvSpPr/>
          <p:nvPr/>
        </p:nvSpPr>
        <p:spPr>
          <a:xfrm>
            <a:off x="3996506"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9" name="Oval 58"/>
          <p:cNvSpPr/>
          <p:nvPr/>
        </p:nvSpPr>
        <p:spPr>
          <a:xfrm>
            <a:off x="4283968"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0" name="Oval 59"/>
          <p:cNvSpPr/>
          <p:nvPr/>
        </p:nvSpPr>
        <p:spPr>
          <a:xfrm>
            <a:off x="4356546" y="3789040"/>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 name="TextBox 10"/>
          <p:cNvSpPr txBox="1">
            <a:spLocks noChangeArrowheads="1"/>
          </p:cNvSpPr>
          <p:nvPr/>
        </p:nvSpPr>
        <p:spPr bwMode="auto">
          <a:xfrm>
            <a:off x="4643313" y="3717032"/>
            <a:ext cx="4321175" cy="14157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Cone slalom </a:t>
            </a:r>
          </a:p>
          <a:p>
            <a:pPr eaLnBrk="1" hangingPunct="1">
              <a:spcBef>
                <a:spcPct val="0"/>
              </a:spcBef>
              <a:buFontTx/>
              <a:buNone/>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None/>
            </a:pPr>
            <a:endParaRPr lang="en-GB" altLang="en-US" sz="1400" u="sng" dirty="0"/>
          </a:p>
        </p:txBody>
      </p:sp>
      <p:sp>
        <p:nvSpPr>
          <p:cNvPr id="62" name="Oval 61"/>
          <p:cNvSpPr/>
          <p:nvPr/>
        </p:nvSpPr>
        <p:spPr>
          <a:xfrm>
            <a:off x="7740352"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8676456"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7740352" y="47251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7740352" y="443711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7740352" y="414908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8676456" y="4797152"/>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8676456" y="4581128"/>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8676456" y="4365104"/>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8676456" y="4149080"/>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8676456" y="3933056"/>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8172400"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8172400" y="4797152"/>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8172400" y="4581128"/>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8172400" y="4365104"/>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8172400" y="4149080"/>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8172400" y="3933056"/>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7740352" y="393305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7380312"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7380312" y="47251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7380312" y="443711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7380312" y="414908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7380312" y="393305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6948264"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6948264" y="47251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6948264" y="443711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6948264" y="414908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6948264" y="393305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6516216"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6516216" y="47251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6516216" y="43651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6516216" y="400506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6228184"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6228184" y="47251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6228184" y="43651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6228184" y="400506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5940152"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5940152" y="47251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5940152" y="43651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5940152" y="400506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5580112"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5292080"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5580112" y="4149080"/>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5292080" y="4149080"/>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8"/>
          <p:cNvSpPr txBox="1">
            <a:spLocks noChangeArrowheads="1"/>
          </p:cNvSpPr>
          <p:nvPr/>
        </p:nvSpPr>
        <p:spPr bwMode="auto">
          <a:xfrm>
            <a:off x="179512" y="522920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Dribbling Gates</a:t>
            </a:r>
          </a:p>
          <a:p>
            <a:pPr marL="0" indent="0" eaLnBrk="1" hangingPunct="1">
              <a:spcBef>
                <a:spcPct val="0"/>
              </a:spcBef>
              <a:buNone/>
            </a:pPr>
            <a:r>
              <a:rPr lang="en-GB" altLang="en-US" sz="1600" dirty="0">
                <a:latin typeface="Tw Cen MT Condensed" panose="020B0606020104020203" pitchFamily="34" charset="0"/>
              </a:rPr>
              <a:t>Red = Large space between cones. Blue = Medium space between cones.</a:t>
            </a:r>
          </a:p>
          <a:p>
            <a:pPr marL="0" indent="0" eaLnBrk="1" hangingPunct="1">
              <a:spcBef>
                <a:spcPct val="0"/>
              </a:spcBef>
              <a:buNone/>
            </a:pPr>
            <a:r>
              <a:rPr lang="en-GB" altLang="en-US" sz="1600" dirty="0">
                <a:latin typeface="Tw Cen MT Condensed" panose="020B0606020104020203" pitchFamily="34" charset="0"/>
              </a:rPr>
              <a:t>Yellow = Small space. Let the children practice dribbling through the gates,</a:t>
            </a:r>
          </a:p>
          <a:p>
            <a:pPr marL="0" indent="0" eaLnBrk="1" hangingPunct="1">
              <a:spcBef>
                <a:spcPct val="0"/>
              </a:spcBef>
              <a:buNone/>
            </a:pPr>
            <a:r>
              <a:rPr lang="en-GB" altLang="en-US" sz="1600" dirty="0">
                <a:latin typeface="Tw Cen MT Condensed" panose="020B0606020104020203" pitchFamily="34" charset="0"/>
              </a:rPr>
              <a:t>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a:t>
            </a:r>
          </a:p>
          <a:p>
            <a:pPr marL="0" indent="0" eaLnBrk="1" hangingPunct="1">
              <a:spcBef>
                <a:spcPct val="0"/>
              </a:spcBef>
              <a:buNone/>
            </a:pPr>
            <a:r>
              <a:rPr lang="en-GB" altLang="en-US" sz="1600" dirty="0">
                <a:latin typeface="Tw Cen MT Condensed" panose="020B0606020104020203" pitchFamily="34" charset="0"/>
              </a:rPr>
              <a:t>how many gates can you go through in 1 minute. Go!</a:t>
            </a:r>
          </a:p>
          <a:p>
            <a:pPr marL="0" indent="0" eaLnBrk="1" hangingPunct="1">
              <a:spcBef>
                <a:spcPct val="0"/>
              </a:spcBef>
              <a:buNone/>
            </a:pP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106" name="Rectangle 105"/>
          <p:cNvSpPr/>
          <p:nvPr/>
        </p:nvSpPr>
        <p:spPr>
          <a:xfrm>
            <a:off x="5364113" y="5373216"/>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7452320" y="544522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7740352" y="587727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6372200" y="638132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5652120" y="638132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6012160" y="544522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5436096" y="573325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5868144" y="580526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6084168" y="602128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6588224" y="638132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6948264" y="638132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7596336" y="63813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7812360" y="63813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6588224" y="551723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6588224" y="573325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p:nvPr/>
        </p:nvSpPr>
        <p:spPr>
          <a:xfrm>
            <a:off x="7308304" y="609329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7236296" y="594928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5436096" y="602128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5652120" y="602128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518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2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179388" y="3273946"/>
            <a:ext cx="8785225" cy="3539430"/>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p>
          <a:p>
            <a:pPr>
              <a:defRPr/>
            </a:pP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Dribbling Gates – </a:t>
            </a:r>
            <a:r>
              <a:rPr lang="en-GB" altLang="en-US" sz="1600" dirty="0">
                <a:latin typeface="Tw Cen MT Condensed" panose="020B0606020104020203" pitchFamily="34" charset="0"/>
              </a:rPr>
              <a:t>Lay out ‘gates’ using cones around your playing area. Use 3 colours to so, Red = Large space between cones. Blue = Medium space between cones. Yellow = Small space. Let the children practice dribbling through the gates, 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 how many gates can you go through in 1 minute. Go! </a:t>
            </a:r>
            <a:r>
              <a:rPr lang="en-GB" altLang="en-US" sz="1600" b="1" i="1" u="sng" dirty="0">
                <a:latin typeface="Tw Cen MT Condensed" panose="020B0606020104020203" pitchFamily="34" charset="0"/>
              </a:rPr>
              <a:t>M/A can only use Yellow gates</a:t>
            </a:r>
          </a:p>
          <a:p>
            <a:pPr>
              <a:spcBef>
                <a:spcPct val="0"/>
              </a:spcBef>
            </a:pP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Passing in pairs:</a:t>
            </a:r>
            <a:r>
              <a:rPr lang="en-GB" altLang="en-US" sz="1600" dirty="0">
                <a:latin typeface="Tw Cen MT Condensed" panose="020B0606020104020203" pitchFamily="34" charset="0"/>
              </a:rPr>
              <a:t> Pupils organised into pairs of similar ability (use Coloured bibs to make this easier, Blue must partner up with a blue </a:t>
            </a:r>
            <a:r>
              <a:rPr lang="en-GB" altLang="en-US" sz="1600" dirty="0" err="1">
                <a:latin typeface="Tw Cen MT Condensed" panose="020B0606020104020203" pitchFamily="34" charset="0"/>
              </a:rPr>
              <a:t>etc</a:t>
            </a:r>
            <a:r>
              <a:rPr lang="en-GB" altLang="en-US" sz="1600" dirty="0">
                <a:latin typeface="Tw Cen MT Condensed" panose="020B0606020104020203" pitchFamily="34" charset="0"/>
              </a:rPr>
              <a:t>). Pupils practice skill in isolation, opposite partner.  Control, pass, control, pass. </a:t>
            </a:r>
            <a:r>
              <a:rPr lang="en-GB" altLang="en-US" sz="1600" i="1" dirty="0">
                <a:latin typeface="Tw Cen MT Condensed" panose="020B0606020104020203" pitchFamily="34" charset="0"/>
              </a:rPr>
              <a:t> </a:t>
            </a:r>
            <a:r>
              <a:rPr lang="en-GB" altLang="en-US" sz="1600" b="1" i="1" u="sng" dirty="0">
                <a:latin typeface="Tw Cen MT Condensed" panose="020B0606020104020203" pitchFamily="34" charset="0"/>
              </a:rPr>
              <a:t>M/A pupils should practice the skill over a greater distance, w/ both feet. L/A Close together.</a:t>
            </a:r>
          </a:p>
          <a:p>
            <a:pPr>
              <a:spcBef>
                <a:spcPct val="0"/>
              </a:spcBef>
            </a:pP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Passing gates (In pairs): </a:t>
            </a:r>
            <a:r>
              <a:rPr lang="en-GB" altLang="en-US" sz="1600" dirty="0">
                <a:latin typeface="Tw Cen MT Condensed" panose="020B0606020104020203" pitchFamily="34" charset="0"/>
              </a:rPr>
              <a:t>Spread pairs out around space. Pupils must try to pass the ball to their partner through a gate. Set a time limit and see how many gates they can complete. Each gate equals a point. </a:t>
            </a:r>
            <a:r>
              <a:rPr lang="en-GB" altLang="en-US" sz="1600" b="1" i="1" u="sng" dirty="0">
                <a:latin typeface="Tw Cen MT Condensed" panose="020B0606020104020203" pitchFamily="34" charset="0"/>
              </a:rPr>
              <a:t>M/A Use smaller gates. L/A Use larger gates</a:t>
            </a:r>
          </a:p>
          <a:p>
            <a:pPr>
              <a:spcBef>
                <a:spcPct val="0"/>
              </a:spcBef>
            </a:pPr>
            <a:r>
              <a:rPr lang="en-GB" altLang="en-US" sz="1600" b="1" i="1" u="sng" dirty="0">
                <a:latin typeface="Tw Cen MT Condensed" panose="020B0606020104020203" pitchFamily="34" charset="0"/>
              </a:rPr>
              <a:t> </a:t>
            </a:r>
            <a:r>
              <a:rPr lang="en-GB" altLang="en-US" sz="1600" dirty="0">
                <a:latin typeface="Tw Cen MT Condensed" panose="020B0606020104020203" pitchFamily="34" charset="0"/>
              </a:rPr>
              <a:t>Red = Large space between cones. Blue = Medium space between cones. Yellow = Small space.</a:t>
            </a:r>
            <a:endParaRPr lang="en-GB" altLang="en-US" sz="1600" b="1" i="1" u="sng" dirty="0">
              <a:latin typeface="Tw Cen MT Condensed" panose="020B0606020104020203" pitchFamily="34" charset="0"/>
            </a:endParaRPr>
          </a:p>
        </p:txBody>
      </p:sp>
      <p:sp>
        <p:nvSpPr>
          <p:cNvPr id="1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25"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26"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sp>
        <p:nvSpPr>
          <p:cNvPr id="28" name="TextBox 13"/>
          <p:cNvSpPr txBox="1">
            <a:spLocks noChangeArrowheads="1"/>
          </p:cNvSpPr>
          <p:nvPr/>
        </p:nvSpPr>
        <p:spPr bwMode="auto">
          <a:xfrm>
            <a:off x="179388" y="2348880"/>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pic>
        <p:nvPicPr>
          <p:cNvPr id="14"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86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2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5"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5" name="TextBox 8"/>
          <p:cNvSpPr txBox="1">
            <a:spLocks noChangeArrowheads="1"/>
          </p:cNvSpPr>
          <p:nvPr/>
        </p:nvSpPr>
        <p:spPr bwMode="auto">
          <a:xfrm>
            <a:off x="179512" y="5243716"/>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Gates</a:t>
            </a:r>
          </a:p>
          <a:p>
            <a:pPr marL="0" indent="0" eaLnBrk="1" hangingPunct="1">
              <a:spcBef>
                <a:spcPct val="0"/>
              </a:spcBef>
              <a:buNone/>
            </a:pPr>
            <a:r>
              <a:rPr lang="en-GB" altLang="en-US" sz="1600" dirty="0">
                <a:latin typeface="Tw Cen MT Condensed" panose="020B0606020104020203" pitchFamily="34" charset="0"/>
              </a:rPr>
              <a:t>Red = Large space between cones. Blue = Medium space between cones.</a:t>
            </a:r>
          </a:p>
          <a:p>
            <a:pPr marL="0" indent="0" eaLnBrk="1" hangingPunct="1">
              <a:spcBef>
                <a:spcPct val="0"/>
              </a:spcBef>
              <a:buNone/>
            </a:pPr>
            <a:r>
              <a:rPr lang="en-GB" altLang="en-US" sz="1600" dirty="0">
                <a:latin typeface="Tw Cen MT Condensed" panose="020B0606020104020203" pitchFamily="34" charset="0"/>
              </a:rPr>
              <a:t>Yellow = Small space. Let the children practice passing through the gates,</a:t>
            </a:r>
          </a:p>
          <a:p>
            <a:pPr marL="0" indent="0" eaLnBrk="1" hangingPunct="1">
              <a:spcBef>
                <a:spcPct val="0"/>
              </a:spcBef>
              <a:buNone/>
            </a:pPr>
            <a:r>
              <a:rPr lang="en-GB" altLang="en-US" sz="1600" dirty="0">
                <a:latin typeface="Tw Cen MT Condensed" panose="020B0606020104020203" pitchFamily="34" charset="0"/>
              </a:rPr>
              <a:t>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a:t>
            </a:r>
          </a:p>
          <a:p>
            <a:pPr marL="0" indent="0" eaLnBrk="1" hangingPunct="1">
              <a:spcBef>
                <a:spcPct val="0"/>
              </a:spcBef>
              <a:buNone/>
            </a:pPr>
            <a:r>
              <a:rPr lang="en-GB" altLang="en-US" sz="1600" dirty="0">
                <a:latin typeface="Tw Cen MT Condensed" panose="020B0606020104020203" pitchFamily="34" charset="0"/>
              </a:rPr>
              <a:t>how many gates can you pass through in 1 minute. Go!</a:t>
            </a:r>
          </a:p>
          <a:p>
            <a:pPr marL="0" indent="0" eaLnBrk="1" hangingPunct="1">
              <a:spcBef>
                <a:spcPct val="0"/>
              </a:spcBef>
              <a:buNone/>
            </a:pP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106" name="Rectangle 105"/>
          <p:cNvSpPr/>
          <p:nvPr/>
        </p:nvSpPr>
        <p:spPr>
          <a:xfrm>
            <a:off x="5364113" y="5387732"/>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7452320" y="545974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7740352" y="589178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6372200" y="63958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5652120" y="63958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6012160" y="545974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5436096" y="574777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5868144" y="581978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6084168" y="60358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6588224" y="63958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6948264" y="63958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7596336" y="639584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7812360" y="639584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6588224" y="553174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6588224" y="574777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p:nvPr/>
        </p:nvSpPr>
        <p:spPr>
          <a:xfrm>
            <a:off x="7308304" y="610781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7236296" y="596379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5436096" y="603580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5652120" y="603580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12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8" name="TextBox 8"/>
          <p:cNvSpPr txBox="1">
            <a:spLocks noChangeArrowheads="1"/>
          </p:cNvSpPr>
          <p:nvPr/>
        </p:nvSpPr>
        <p:spPr bwMode="auto">
          <a:xfrm>
            <a:off x="179512" y="3674056"/>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in pairs</a:t>
            </a:r>
          </a:p>
          <a:p>
            <a:pPr eaLnBrk="1" hangingPunct="1">
              <a:spcBef>
                <a:spcPct val="0"/>
              </a:spcBef>
              <a:buFontTx/>
              <a:buNone/>
            </a:pPr>
            <a:endParaRPr lang="en-GB" altLang="en-US" sz="1600" u="sng" dirty="0">
              <a:latin typeface="Tw Cen MT Condensed" panose="020B0606020104020203" pitchFamily="34" charset="0"/>
            </a:endParaRPr>
          </a:p>
          <a:p>
            <a:pPr marL="0" indent="0">
              <a:spcBef>
                <a:spcPct val="0"/>
              </a:spcBef>
              <a:buNone/>
            </a:pPr>
            <a:r>
              <a:rPr lang="en-GB" altLang="en-US" sz="1600" dirty="0">
                <a:latin typeface="Tw Cen MT Condensed" panose="020B0606020104020203" pitchFamily="34" charset="0"/>
              </a:rPr>
              <a:t>Pupils practice skill in isolation, opposite partner. </a:t>
            </a:r>
          </a:p>
          <a:p>
            <a:pPr marL="0" indent="0">
              <a:spcBef>
                <a:spcPct val="0"/>
              </a:spcBef>
              <a:buNone/>
            </a:pPr>
            <a:r>
              <a:rPr lang="en-GB" altLang="en-US" sz="1600" dirty="0">
                <a:latin typeface="Tw Cen MT Condensed" panose="020B0606020104020203" pitchFamily="34" charset="0"/>
              </a:rPr>
              <a:t>Control, pass, control, pass. </a:t>
            </a:r>
            <a:endParaRPr lang="en-GB" altLang="en-US" sz="1600" i="1" dirty="0">
              <a:latin typeface="Tw Cen MT Condensed" panose="020B0606020104020203" pitchFamily="34" charset="0"/>
            </a:endParaRPr>
          </a:p>
          <a:p>
            <a:pPr marL="0" indent="0">
              <a:spcBef>
                <a:spcPct val="0"/>
              </a:spcBef>
              <a:buNone/>
            </a:pPr>
            <a:r>
              <a:rPr lang="en-GB" altLang="en-US" sz="1600" b="1" i="1" u="sng" dirty="0">
                <a:latin typeface="Tw Cen MT Condensed" panose="020B0606020104020203" pitchFamily="34" charset="0"/>
              </a:rPr>
              <a:t>M/A pupils should practice the skill over a greater distance,</a:t>
            </a:r>
          </a:p>
          <a:p>
            <a:pPr marL="0" indent="0">
              <a:spcBef>
                <a:spcPct val="0"/>
              </a:spcBef>
              <a:buNone/>
            </a:pPr>
            <a:r>
              <a:rPr lang="en-GB" altLang="en-US" sz="1600" b="1" i="1" u="sng" dirty="0">
                <a:latin typeface="Tw Cen MT Condensed" panose="020B0606020104020203" pitchFamily="34" charset="0"/>
              </a:rPr>
              <a:t>L/A Close together.</a:t>
            </a:r>
          </a:p>
        </p:txBody>
      </p:sp>
      <p:sp>
        <p:nvSpPr>
          <p:cNvPr id="130" name="Oval 129"/>
          <p:cNvSpPr/>
          <p:nvPr/>
        </p:nvSpPr>
        <p:spPr>
          <a:xfrm>
            <a:off x="4861496" y="4364087"/>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1" name="Oval 130"/>
          <p:cNvSpPr/>
          <p:nvPr/>
        </p:nvSpPr>
        <p:spPr>
          <a:xfrm>
            <a:off x="5222106" y="436510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2" name="Oval 131"/>
          <p:cNvSpPr/>
          <p:nvPr/>
        </p:nvSpPr>
        <p:spPr>
          <a:xfrm>
            <a:off x="5582146" y="436510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 name="Oval 132"/>
          <p:cNvSpPr/>
          <p:nvPr/>
        </p:nvSpPr>
        <p:spPr>
          <a:xfrm>
            <a:off x="5942186" y="436510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4" name="Oval 133"/>
          <p:cNvSpPr/>
          <p:nvPr/>
        </p:nvSpPr>
        <p:spPr>
          <a:xfrm>
            <a:off x="6229648"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5" name="Oval 134"/>
          <p:cNvSpPr/>
          <p:nvPr/>
        </p:nvSpPr>
        <p:spPr>
          <a:xfrm>
            <a:off x="6590258"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6" name="Oval 135"/>
          <p:cNvSpPr/>
          <p:nvPr/>
        </p:nvSpPr>
        <p:spPr>
          <a:xfrm>
            <a:off x="6950298" y="422108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7" name="Oval 136"/>
          <p:cNvSpPr/>
          <p:nvPr/>
        </p:nvSpPr>
        <p:spPr>
          <a:xfrm>
            <a:off x="7310338" y="4149080"/>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8" name="Oval 137"/>
          <p:cNvSpPr/>
          <p:nvPr/>
        </p:nvSpPr>
        <p:spPr>
          <a:xfrm>
            <a:off x="7670378" y="4077072"/>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9" name="Oval 138"/>
          <p:cNvSpPr/>
          <p:nvPr/>
        </p:nvSpPr>
        <p:spPr>
          <a:xfrm>
            <a:off x="8102426" y="400506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0" name="Oval 139"/>
          <p:cNvSpPr/>
          <p:nvPr/>
        </p:nvSpPr>
        <p:spPr>
          <a:xfrm>
            <a:off x="8389888" y="393305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1" name="Multiply 140"/>
          <p:cNvSpPr/>
          <p:nvPr/>
        </p:nvSpPr>
        <p:spPr>
          <a:xfrm rot="5400000">
            <a:off x="5003378" y="494049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2" name="Multiply 141"/>
          <p:cNvSpPr/>
          <p:nvPr/>
        </p:nvSpPr>
        <p:spPr>
          <a:xfrm rot="5400000">
            <a:off x="5435426"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3" name="Multiply 142"/>
          <p:cNvSpPr/>
          <p:nvPr/>
        </p:nvSpPr>
        <p:spPr>
          <a:xfrm rot="5400000">
            <a:off x="5867474"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4" name="Multiply 143"/>
          <p:cNvSpPr/>
          <p:nvPr/>
        </p:nvSpPr>
        <p:spPr>
          <a:xfrm rot="5400000">
            <a:off x="6300986"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5" name="Multiply 144"/>
          <p:cNvSpPr/>
          <p:nvPr/>
        </p:nvSpPr>
        <p:spPr>
          <a:xfrm rot="5400000">
            <a:off x="6661026"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6" name="Multiply 145"/>
          <p:cNvSpPr/>
          <p:nvPr/>
        </p:nvSpPr>
        <p:spPr>
          <a:xfrm rot="5400000">
            <a:off x="7163618"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7" name="Multiply 146"/>
          <p:cNvSpPr/>
          <p:nvPr/>
        </p:nvSpPr>
        <p:spPr>
          <a:xfrm rot="5400000">
            <a:off x="7597130" y="494049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8" name="Multiply 147"/>
          <p:cNvSpPr/>
          <p:nvPr/>
        </p:nvSpPr>
        <p:spPr>
          <a:xfrm rot="5400000">
            <a:off x="8029178"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9" name="Multiply 148"/>
          <p:cNvSpPr/>
          <p:nvPr/>
        </p:nvSpPr>
        <p:spPr>
          <a:xfrm rot="5400000">
            <a:off x="8459762"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0" name="Oval 149"/>
          <p:cNvSpPr/>
          <p:nvPr/>
        </p:nvSpPr>
        <p:spPr>
          <a:xfrm>
            <a:off x="4861496" y="4867126"/>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1" name="Oval 150"/>
          <p:cNvSpPr/>
          <p:nvPr/>
        </p:nvSpPr>
        <p:spPr>
          <a:xfrm>
            <a:off x="5222106"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2" name="Oval 151"/>
          <p:cNvSpPr/>
          <p:nvPr/>
        </p:nvSpPr>
        <p:spPr>
          <a:xfrm>
            <a:off x="5582146"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 name="Oval 152"/>
          <p:cNvSpPr/>
          <p:nvPr/>
        </p:nvSpPr>
        <p:spPr>
          <a:xfrm>
            <a:off x="5942186"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4" name="Oval 153"/>
          <p:cNvSpPr/>
          <p:nvPr/>
        </p:nvSpPr>
        <p:spPr>
          <a:xfrm>
            <a:off x="6229648" y="4869160"/>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5" name="Oval 154"/>
          <p:cNvSpPr/>
          <p:nvPr/>
        </p:nvSpPr>
        <p:spPr>
          <a:xfrm>
            <a:off x="6590258" y="4870177"/>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6" name="Oval 155"/>
          <p:cNvSpPr/>
          <p:nvPr/>
        </p:nvSpPr>
        <p:spPr>
          <a:xfrm>
            <a:off x="6950298" y="4870177"/>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7" name="Oval 156"/>
          <p:cNvSpPr/>
          <p:nvPr/>
        </p:nvSpPr>
        <p:spPr>
          <a:xfrm>
            <a:off x="7310338" y="4870177"/>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8" name="Oval 157"/>
          <p:cNvSpPr/>
          <p:nvPr/>
        </p:nvSpPr>
        <p:spPr>
          <a:xfrm>
            <a:off x="7597800" y="4867126"/>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9" name="Oval 158"/>
          <p:cNvSpPr/>
          <p:nvPr/>
        </p:nvSpPr>
        <p:spPr>
          <a:xfrm>
            <a:off x="7958410"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0" name="Oval 159"/>
          <p:cNvSpPr/>
          <p:nvPr/>
        </p:nvSpPr>
        <p:spPr>
          <a:xfrm>
            <a:off x="8318450"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1" name="Oval 160"/>
          <p:cNvSpPr/>
          <p:nvPr/>
        </p:nvSpPr>
        <p:spPr>
          <a:xfrm>
            <a:off x="8605912"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2" name="Oval 161"/>
          <p:cNvSpPr/>
          <p:nvPr/>
        </p:nvSpPr>
        <p:spPr>
          <a:xfrm>
            <a:off x="8678490" y="386104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3" name="Multiply 162"/>
          <p:cNvSpPr/>
          <p:nvPr/>
        </p:nvSpPr>
        <p:spPr>
          <a:xfrm rot="5400000">
            <a:off x="5013226" y="4076402"/>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4" name="Multiply 163"/>
          <p:cNvSpPr/>
          <p:nvPr/>
        </p:nvSpPr>
        <p:spPr>
          <a:xfrm rot="5400000">
            <a:off x="5445274" y="4076279"/>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5" name="Multiply 164"/>
          <p:cNvSpPr/>
          <p:nvPr/>
        </p:nvSpPr>
        <p:spPr>
          <a:xfrm rot="5400000">
            <a:off x="5877322" y="4076279"/>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6" name="Multiply 165"/>
          <p:cNvSpPr/>
          <p:nvPr/>
        </p:nvSpPr>
        <p:spPr>
          <a:xfrm rot="5400000">
            <a:off x="6310834" y="4076279"/>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7" name="Multiply 166"/>
          <p:cNvSpPr/>
          <p:nvPr/>
        </p:nvSpPr>
        <p:spPr>
          <a:xfrm rot="5400000">
            <a:off x="6670874" y="4004271"/>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8" name="Multiply 167"/>
          <p:cNvSpPr/>
          <p:nvPr/>
        </p:nvSpPr>
        <p:spPr>
          <a:xfrm rot="5400000">
            <a:off x="7173466" y="3932263"/>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9" name="Multiply 168"/>
          <p:cNvSpPr/>
          <p:nvPr/>
        </p:nvSpPr>
        <p:spPr>
          <a:xfrm rot="5400000">
            <a:off x="7606978" y="3860255"/>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0" name="Multiply 169"/>
          <p:cNvSpPr/>
          <p:nvPr/>
        </p:nvSpPr>
        <p:spPr>
          <a:xfrm rot="5400000">
            <a:off x="8039026" y="3788247"/>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1" name="Multiply 170"/>
          <p:cNvSpPr/>
          <p:nvPr/>
        </p:nvSpPr>
        <p:spPr>
          <a:xfrm rot="5400000">
            <a:off x="8469610" y="3716362"/>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2"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Dribbling Gates</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73" name="Rectangle 172"/>
          <p:cNvSpPr/>
          <p:nvPr/>
        </p:nvSpPr>
        <p:spPr>
          <a:xfrm>
            <a:off x="5868169" y="2420888"/>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7956376" y="249289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p:cNvSpPr/>
          <p:nvPr/>
        </p:nvSpPr>
        <p:spPr>
          <a:xfrm>
            <a:off x="8244408" y="29249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p:cNvSpPr/>
          <p:nvPr/>
        </p:nvSpPr>
        <p:spPr>
          <a:xfrm>
            <a:off x="6876256" y="342900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p:cNvSpPr/>
          <p:nvPr/>
        </p:nvSpPr>
        <p:spPr>
          <a:xfrm>
            <a:off x="6156176" y="342900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nvSpPr>
        <p:spPr>
          <a:xfrm>
            <a:off x="6516216" y="249289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p:cNvSpPr/>
          <p:nvPr/>
        </p:nvSpPr>
        <p:spPr>
          <a:xfrm>
            <a:off x="5940152" y="278092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p:cNvSpPr/>
          <p:nvPr/>
        </p:nvSpPr>
        <p:spPr>
          <a:xfrm>
            <a:off x="6372200" y="2852936"/>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p:cNvSpPr/>
          <p:nvPr/>
        </p:nvSpPr>
        <p:spPr>
          <a:xfrm>
            <a:off x="6588224" y="306896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p:cNvSpPr/>
          <p:nvPr/>
        </p:nvSpPr>
        <p:spPr>
          <a:xfrm>
            <a:off x="7092280" y="342900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p:cNvSpPr/>
          <p:nvPr/>
        </p:nvSpPr>
        <p:spPr>
          <a:xfrm>
            <a:off x="7452320" y="342900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p:cNvSpPr/>
          <p:nvPr/>
        </p:nvSpPr>
        <p:spPr>
          <a:xfrm>
            <a:off x="8100392" y="342900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p:cNvSpPr/>
          <p:nvPr/>
        </p:nvSpPr>
        <p:spPr>
          <a:xfrm>
            <a:off x="8316416" y="342900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p:cNvSpPr/>
          <p:nvPr/>
        </p:nvSpPr>
        <p:spPr>
          <a:xfrm>
            <a:off x="7092280" y="256490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p:cNvSpPr/>
          <p:nvPr/>
        </p:nvSpPr>
        <p:spPr>
          <a:xfrm>
            <a:off x="7092280" y="27809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p:cNvSpPr/>
          <p:nvPr/>
        </p:nvSpPr>
        <p:spPr>
          <a:xfrm>
            <a:off x="7812360" y="31409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p:cNvSpPr/>
          <p:nvPr/>
        </p:nvSpPr>
        <p:spPr>
          <a:xfrm>
            <a:off x="7740352" y="299695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p:cNvSpPr/>
          <p:nvPr/>
        </p:nvSpPr>
        <p:spPr>
          <a:xfrm>
            <a:off x="5940152" y="306896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p:cNvSpPr/>
          <p:nvPr/>
        </p:nvSpPr>
        <p:spPr>
          <a:xfrm>
            <a:off x="6156176" y="306896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054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3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179388" y="3273946"/>
            <a:ext cx="8785225" cy="3539430"/>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p>
          <a:p>
            <a:pPr>
              <a:spcBef>
                <a:spcPct val="0"/>
              </a:spcBef>
            </a:pP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Passing in pairs:</a:t>
            </a:r>
            <a:r>
              <a:rPr lang="en-GB" altLang="en-US" sz="1600" dirty="0">
                <a:latin typeface="Tw Cen MT Condensed" panose="020B0606020104020203" pitchFamily="34" charset="0"/>
              </a:rPr>
              <a:t> Pupils organised into pairs of similar ability (use Coloured bibs to make this easier, Blue must partner up with a blue </a:t>
            </a:r>
            <a:r>
              <a:rPr lang="en-GB" altLang="en-US" sz="1600" dirty="0" err="1">
                <a:latin typeface="Tw Cen MT Condensed" panose="020B0606020104020203" pitchFamily="34" charset="0"/>
              </a:rPr>
              <a:t>etc</a:t>
            </a:r>
            <a:r>
              <a:rPr lang="en-GB" altLang="en-US" sz="1600" dirty="0">
                <a:latin typeface="Tw Cen MT Condensed" panose="020B0606020104020203" pitchFamily="34" charset="0"/>
              </a:rPr>
              <a:t>). Pupils practice skill in isolation, opposite partner.  Control, pass, control, pass. </a:t>
            </a:r>
            <a:r>
              <a:rPr lang="en-GB" altLang="en-US" sz="1600" i="1" dirty="0">
                <a:latin typeface="Tw Cen MT Condensed" panose="020B0606020104020203" pitchFamily="34" charset="0"/>
              </a:rPr>
              <a:t> </a:t>
            </a:r>
            <a:r>
              <a:rPr lang="en-GB" altLang="en-US" sz="1600" b="1" i="1" u="sng" dirty="0">
                <a:latin typeface="Tw Cen MT Condensed" panose="020B0606020104020203" pitchFamily="34" charset="0"/>
              </a:rPr>
              <a:t>M/A pupils should practice the skill over a greater distance, w/ both feet. L/A Close together.</a:t>
            </a: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Passing gates (In pairs): </a:t>
            </a:r>
            <a:r>
              <a:rPr lang="en-GB" altLang="en-US" sz="1600" dirty="0">
                <a:latin typeface="Tw Cen MT Condensed" panose="020B0606020104020203" pitchFamily="34" charset="0"/>
              </a:rPr>
              <a:t>Spread pairs out around space. Pupils must try to pass the ball to their partner through a gate. Set a time limit and see how many gates they can complete. Each gate equals a point. </a:t>
            </a:r>
            <a:r>
              <a:rPr lang="en-GB" altLang="en-US" sz="1600" b="1" i="1" u="sng" dirty="0">
                <a:latin typeface="Tw Cen MT Condensed" panose="020B0606020104020203" pitchFamily="34" charset="0"/>
              </a:rPr>
              <a:t>M/A Use smaller gates. L/A Use larger gates</a:t>
            </a:r>
          </a:p>
          <a:p>
            <a:pPr>
              <a:spcBef>
                <a:spcPct val="0"/>
              </a:spcBef>
            </a:pPr>
            <a:r>
              <a:rPr lang="en-GB" altLang="en-US" sz="1600" b="1" i="1" u="sng" dirty="0">
                <a:latin typeface="Tw Cen MT Condensed" panose="020B0606020104020203" pitchFamily="34" charset="0"/>
              </a:rPr>
              <a:t> </a:t>
            </a:r>
            <a:r>
              <a:rPr lang="en-GB" altLang="en-US" sz="1600" dirty="0">
                <a:latin typeface="Tw Cen MT Condensed" panose="020B0606020104020203" pitchFamily="34" charset="0"/>
              </a:rPr>
              <a:t>Red = Large space between cones. Blue = Medium space between cones. Yellow = Small space.</a:t>
            </a:r>
          </a:p>
          <a:p>
            <a:pPr>
              <a:spcBef>
                <a:spcPct val="0"/>
              </a:spcBef>
            </a:pP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4. </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 – </a:t>
            </a:r>
            <a:r>
              <a:rPr lang="en-GB" altLang="en-US" sz="1600" dirty="0">
                <a:latin typeface="Tw Cen MT Condensed" panose="020B0606020104020203" pitchFamily="34" charset="0"/>
              </a:rPr>
              <a:t>Our children are now ready to execute their push pass against opposition. The way that we start to introduce them to this skill is through ‘</a:t>
            </a:r>
            <a:r>
              <a:rPr lang="en-GB" altLang="en-US" sz="1600" dirty="0" err="1">
                <a:latin typeface="Tw Cen MT Condensed" panose="020B0606020104020203" pitchFamily="34" charset="0"/>
              </a:rPr>
              <a:t>Keepball</a:t>
            </a:r>
            <a:r>
              <a:rPr lang="en-GB" altLang="en-US" sz="1600" dirty="0">
                <a:latin typeface="Tw Cen MT Condensed" panose="020B0606020104020203" pitchFamily="34" charset="0"/>
              </a:rPr>
              <a:t>’. Mark out some large grids (we want to set up these exercises to favour the ‘passers’ not the ‘defender’), within which we want a team of 5 or 6 to keep the ball away from 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 target, if the ‘passers’ meet this – they get a goal! </a:t>
            </a:r>
            <a:r>
              <a:rPr lang="en-GB" altLang="en-US" sz="1600" b="1" i="1" u="sng" dirty="0">
                <a:latin typeface="Tw Cen MT Condensed" panose="020B0606020104020203" pitchFamily="34" charset="0"/>
              </a:rPr>
              <a:t>Ensure that M/A play with children of a similar ability, likewise for L/A.</a:t>
            </a:r>
            <a:endParaRPr lang="en-GB" altLang="en-US" sz="1600" u="sng" dirty="0">
              <a:latin typeface="Tw Cen MT Condensed" panose="020B0606020104020203" pitchFamily="34" charset="0"/>
            </a:endParaRPr>
          </a:p>
        </p:txBody>
      </p:sp>
      <p:sp>
        <p:nvSpPr>
          <p:cNvPr id="1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20"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21"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4"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25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3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8"/>
          <p:cNvSpPr txBox="1">
            <a:spLocks noChangeArrowheads="1"/>
          </p:cNvSpPr>
          <p:nvPr/>
        </p:nvSpPr>
        <p:spPr bwMode="auto">
          <a:xfrm>
            <a:off x="179512" y="365954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Gates</a:t>
            </a:r>
          </a:p>
          <a:p>
            <a:pPr marL="0" indent="0" eaLnBrk="1" hangingPunct="1">
              <a:spcBef>
                <a:spcPct val="0"/>
              </a:spcBef>
              <a:buNone/>
            </a:pPr>
            <a:r>
              <a:rPr lang="en-GB" altLang="en-US" sz="1600" dirty="0">
                <a:latin typeface="Tw Cen MT Condensed" panose="020B0606020104020203" pitchFamily="34" charset="0"/>
              </a:rPr>
              <a:t>Red = Large space between cones. Blue = Medium space between cones.</a:t>
            </a:r>
          </a:p>
          <a:p>
            <a:pPr marL="0" indent="0" eaLnBrk="1" hangingPunct="1">
              <a:spcBef>
                <a:spcPct val="0"/>
              </a:spcBef>
              <a:buNone/>
            </a:pPr>
            <a:r>
              <a:rPr lang="en-GB" altLang="en-US" sz="1600" dirty="0">
                <a:latin typeface="Tw Cen MT Condensed" panose="020B0606020104020203" pitchFamily="34" charset="0"/>
              </a:rPr>
              <a:t>Yellow = Small space. Let the children practice passing through the gates,</a:t>
            </a:r>
          </a:p>
          <a:p>
            <a:pPr marL="0" indent="0" eaLnBrk="1" hangingPunct="1">
              <a:spcBef>
                <a:spcPct val="0"/>
              </a:spcBef>
              <a:buNone/>
            </a:pPr>
            <a:r>
              <a:rPr lang="en-GB" altLang="en-US" sz="1600" dirty="0">
                <a:latin typeface="Tw Cen MT Condensed" panose="020B0606020104020203" pitchFamily="34" charset="0"/>
              </a:rPr>
              <a:t>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a:t>
            </a:r>
          </a:p>
          <a:p>
            <a:pPr marL="0" indent="0" eaLnBrk="1" hangingPunct="1">
              <a:spcBef>
                <a:spcPct val="0"/>
              </a:spcBef>
              <a:buNone/>
            </a:pPr>
            <a:r>
              <a:rPr lang="en-GB" altLang="en-US" sz="1600" dirty="0">
                <a:latin typeface="Tw Cen MT Condensed" panose="020B0606020104020203" pitchFamily="34" charset="0"/>
              </a:rPr>
              <a:t>how many gates can you pass through in 1 minute. Go!</a:t>
            </a:r>
          </a:p>
          <a:p>
            <a:pPr marL="0" indent="0" eaLnBrk="1" hangingPunct="1">
              <a:spcBef>
                <a:spcPct val="0"/>
              </a:spcBef>
              <a:buNone/>
            </a:pP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26" name="Rectangle 25"/>
          <p:cNvSpPr/>
          <p:nvPr/>
        </p:nvSpPr>
        <p:spPr>
          <a:xfrm>
            <a:off x="5364113" y="3803556"/>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7452320" y="387556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7740352" y="430761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6372200" y="481166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652120" y="481166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012160" y="387556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436096" y="416359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868144" y="42356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084168" y="445162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6588224" y="481166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6948264" y="481166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7596336" y="48116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7812360" y="48116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588224" y="394757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588224" y="416359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7308304" y="452363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7236296" y="437962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5436096" y="44516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5652120" y="44516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4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1"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in Pairs</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113" y="2452284"/>
            <a:ext cx="3024956" cy="109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TextBox 8"/>
          <p:cNvSpPr txBox="1">
            <a:spLocks noChangeArrowheads="1"/>
          </p:cNvSpPr>
          <p:nvPr/>
        </p:nvSpPr>
        <p:spPr bwMode="auto">
          <a:xfrm>
            <a:off x="179512" y="5243716"/>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a:t>
            </a:r>
          </a:p>
          <a:p>
            <a:pPr marL="0" indent="0" eaLnBrk="1" hangingPunct="1">
              <a:spcBef>
                <a:spcPct val="0"/>
              </a:spcBef>
              <a:buNone/>
            </a:pPr>
            <a:r>
              <a:rPr lang="en-GB" altLang="en-US" sz="1600" dirty="0">
                <a:latin typeface="Tw Cen MT Condensed" panose="020B0606020104020203" pitchFamily="34" charset="0"/>
              </a:rPr>
              <a:t>Mark out some large grids (we want to set up these exercises to favour the ‘passers’</a:t>
            </a:r>
          </a:p>
          <a:p>
            <a:pPr marL="0" indent="0" eaLnBrk="1" hangingPunct="1">
              <a:spcBef>
                <a:spcPct val="0"/>
              </a:spcBef>
              <a:buNone/>
            </a:pPr>
            <a:r>
              <a:rPr lang="en-GB" altLang="en-US" sz="1600" dirty="0">
                <a:latin typeface="Tw Cen MT Condensed" panose="020B0606020104020203" pitchFamily="34" charset="0"/>
              </a:rPr>
              <a:t>not the ‘defender’), within which we want a team of 5 or 6 to keep the ball away from</a:t>
            </a:r>
          </a:p>
          <a:p>
            <a:pPr marL="0" indent="0" eaLnBrk="1" hangingPunct="1">
              <a:spcBef>
                <a:spcPct val="0"/>
              </a:spcBef>
              <a:buNone/>
            </a:pPr>
            <a:r>
              <a:rPr lang="en-GB" altLang="en-US" sz="1600" dirty="0">
                <a:latin typeface="Tw Cen MT Condensed" panose="020B0606020104020203" pitchFamily="34" charset="0"/>
              </a:rPr>
              <a:t>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a:t>
            </a:r>
          </a:p>
          <a:p>
            <a:pPr marL="0" indent="0" eaLnBrk="1" hangingPunct="1">
              <a:spcBef>
                <a:spcPct val="0"/>
              </a:spcBef>
              <a:buNone/>
            </a:pPr>
            <a:r>
              <a:rPr lang="en-GB" altLang="en-US" sz="1600" dirty="0">
                <a:latin typeface="Tw Cen MT Condensed" panose="020B0606020104020203" pitchFamily="34" charset="0"/>
              </a:rPr>
              <a:t>target, if the ‘passers’ meet this – they get a goal! </a:t>
            </a:r>
            <a:r>
              <a:rPr lang="en-GB" altLang="en-US" sz="1600" b="1" i="1" u="sng" dirty="0">
                <a:latin typeface="Tw Cen MT Condensed" panose="020B0606020104020203" pitchFamily="34" charset="0"/>
              </a:rPr>
              <a:t>Ensure that M/A play with</a:t>
            </a:r>
          </a:p>
          <a:p>
            <a:pPr marL="0" indent="0" eaLnBrk="1" hangingPunct="1">
              <a:spcBef>
                <a:spcPct val="0"/>
              </a:spcBef>
              <a:buNone/>
            </a:pPr>
            <a:r>
              <a:rPr lang="en-GB" altLang="en-US" sz="1600" b="1" i="1" u="sng" dirty="0">
                <a:latin typeface="Tw Cen MT Condensed" panose="020B0606020104020203" pitchFamily="34" charset="0"/>
              </a:rPr>
              <a:t>children of a similar ability, likewise for L/A.</a:t>
            </a:r>
            <a:endParaRPr lang="en-GB" altLang="en-US" sz="1600" u="sng" dirty="0">
              <a:latin typeface="Tw Cen MT Condensed" panose="020B0606020104020203" pitchFamily="34" charset="0"/>
            </a:endParaRPr>
          </a:p>
        </p:txBody>
      </p:sp>
      <p:sp>
        <p:nvSpPr>
          <p:cNvPr id="2048" name="Rectangle 2047"/>
          <p:cNvSpPr/>
          <p:nvPr/>
        </p:nvSpPr>
        <p:spPr>
          <a:xfrm>
            <a:off x="5688124" y="5445224"/>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Multiply 113"/>
          <p:cNvSpPr/>
          <p:nvPr/>
        </p:nvSpPr>
        <p:spPr>
          <a:xfrm rot="5400000">
            <a:off x="5724922" y="6380535"/>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5" name="Multiply 114"/>
          <p:cNvSpPr/>
          <p:nvPr/>
        </p:nvSpPr>
        <p:spPr>
          <a:xfrm rot="5400000">
            <a:off x="6227515" y="6280040"/>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6" name="Multiply 115"/>
          <p:cNvSpPr/>
          <p:nvPr/>
        </p:nvSpPr>
        <p:spPr>
          <a:xfrm rot="5400000">
            <a:off x="6408997" y="5444431"/>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7" name="Multiply 116"/>
          <p:cNvSpPr/>
          <p:nvPr/>
        </p:nvSpPr>
        <p:spPr>
          <a:xfrm rot="5400000">
            <a:off x="5709205" y="544443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8" name="Multiply 117"/>
          <p:cNvSpPr/>
          <p:nvPr/>
        </p:nvSpPr>
        <p:spPr>
          <a:xfrm rot="5400000">
            <a:off x="5796197" y="5840599"/>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9" name="Multiply 118"/>
          <p:cNvSpPr/>
          <p:nvPr/>
        </p:nvSpPr>
        <p:spPr>
          <a:xfrm rot="5400000">
            <a:off x="6227493" y="5948550"/>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0" name="Rectangle 119"/>
          <p:cNvSpPr/>
          <p:nvPr/>
        </p:nvSpPr>
        <p:spPr>
          <a:xfrm>
            <a:off x="6732240" y="5445224"/>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Multiply 120"/>
          <p:cNvSpPr/>
          <p:nvPr/>
        </p:nvSpPr>
        <p:spPr>
          <a:xfrm rot="5400000">
            <a:off x="6800795" y="5949943"/>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2" name="Multiply 121"/>
          <p:cNvSpPr/>
          <p:nvPr/>
        </p:nvSpPr>
        <p:spPr>
          <a:xfrm rot="5400000">
            <a:off x="7127412" y="6357632"/>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3" name="Multiply 122"/>
          <p:cNvSpPr/>
          <p:nvPr/>
        </p:nvSpPr>
        <p:spPr>
          <a:xfrm rot="5400000">
            <a:off x="7487654" y="5624699"/>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4" name="Multiply 123"/>
          <p:cNvSpPr/>
          <p:nvPr/>
        </p:nvSpPr>
        <p:spPr>
          <a:xfrm rot="5400000">
            <a:off x="6753321" y="5444432"/>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5" name="Multiply 124"/>
          <p:cNvSpPr/>
          <p:nvPr/>
        </p:nvSpPr>
        <p:spPr>
          <a:xfrm rot="5400000">
            <a:off x="7166795" y="5660332"/>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6" name="Multiply 125"/>
          <p:cNvSpPr/>
          <p:nvPr/>
        </p:nvSpPr>
        <p:spPr>
          <a:xfrm rot="5400000">
            <a:off x="7058051" y="6064140"/>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7" name="Rectangle 126"/>
          <p:cNvSpPr/>
          <p:nvPr/>
        </p:nvSpPr>
        <p:spPr>
          <a:xfrm>
            <a:off x="7740352" y="5445224"/>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Multiply 127"/>
          <p:cNvSpPr/>
          <p:nvPr/>
        </p:nvSpPr>
        <p:spPr>
          <a:xfrm rot="5400000">
            <a:off x="7733202" y="6011657"/>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9" name="Multiply 128"/>
          <p:cNvSpPr/>
          <p:nvPr/>
        </p:nvSpPr>
        <p:spPr>
          <a:xfrm rot="5400000">
            <a:off x="8135524" y="6357632"/>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0" name="Multiply 129"/>
          <p:cNvSpPr/>
          <p:nvPr/>
        </p:nvSpPr>
        <p:spPr>
          <a:xfrm rot="5400000">
            <a:off x="8452878" y="5503217"/>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1" name="Multiply 130"/>
          <p:cNvSpPr/>
          <p:nvPr/>
        </p:nvSpPr>
        <p:spPr>
          <a:xfrm rot="5400000">
            <a:off x="7761433" y="5444432"/>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2" name="Multiply 131"/>
          <p:cNvSpPr/>
          <p:nvPr/>
        </p:nvSpPr>
        <p:spPr>
          <a:xfrm rot="5400000">
            <a:off x="8385850" y="6119607"/>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3" name="Multiply 132"/>
          <p:cNvSpPr/>
          <p:nvPr/>
        </p:nvSpPr>
        <p:spPr>
          <a:xfrm rot="5400000">
            <a:off x="7978920" y="5614496"/>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Tree>
    <p:extLst>
      <p:ext uri="{BB962C8B-B14F-4D97-AF65-F5344CB8AC3E}">
        <p14:creationId xmlns:p14="http://schemas.microsoft.com/office/powerpoint/2010/main" val="381737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4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8"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9"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1"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179388" y="3273946"/>
            <a:ext cx="8785225" cy="3539430"/>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Passing gates (In pairs): </a:t>
            </a:r>
            <a:r>
              <a:rPr lang="en-GB" altLang="en-US" sz="1600" dirty="0">
                <a:latin typeface="Tw Cen MT Condensed" panose="020B0606020104020203" pitchFamily="34" charset="0"/>
              </a:rPr>
              <a:t>Spread pairs out around space. Pupils must try to pass the ball to their partner through a gate. Set a time limit and see how many gates they can complete. Each gate equals a point. </a:t>
            </a:r>
            <a:r>
              <a:rPr lang="en-GB" altLang="en-US" sz="1600" b="1" i="1" u="sng" dirty="0">
                <a:latin typeface="Tw Cen MT Condensed" panose="020B0606020104020203" pitchFamily="34" charset="0"/>
              </a:rPr>
              <a:t>M/A Use smaller gates. L/A Use larger gates</a:t>
            </a:r>
          </a:p>
          <a:p>
            <a:pPr>
              <a:spcBef>
                <a:spcPct val="0"/>
              </a:spcBef>
            </a:pPr>
            <a:r>
              <a:rPr lang="en-GB" altLang="en-US" sz="1600" b="1" i="1" u="sng" dirty="0">
                <a:latin typeface="Tw Cen MT Condensed" panose="020B0606020104020203" pitchFamily="34" charset="0"/>
              </a:rPr>
              <a:t> </a:t>
            </a:r>
            <a:r>
              <a:rPr lang="en-GB" altLang="en-US" sz="1600" dirty="0">
                <a:latin typeface="Tw Cen MT Condensed" panose="020B0606020104020203" pitchFamily="34" charset="0"/>
              </a:rPr>
              <a:t>Red = Large space between cones. Blue = Medium space between cones. Yellow = Small space.</a:t>
            </a: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 – </a:t>
            </a:r>
            <a:r>
              <a:rPr lang="en-GB" altLang="en-US" sz="1600" dirty="0">
                <a:latin typeface="Tw Cen MT Condensed" panose="020B0606020104020203" pitchFamily="34" charset="0"/>
              </a:rPr>
              <a:t>Our children are now ready to execute their push pass against opposition. The way that we start to introduce them to this skill is through ‘</a:t>
            </a:r>
            <a:r>
              <a:rPr lang="en-GB" altLang="en-US" sz="1600" dirty="0" err="1">
                <a:latin typeface="Tw Cen MT Condensed" panose="020B0606020104020203" pitchFamily="34" charset="0"/>
              </a:rPr>
              <a:t>Keepball</a:t>
            </a:r>
            <a:r>
              <a:rPr lang="en-GB" altLang="en-US" sz="1600" dirty="0">
                <a:latin typeface="Tw Cen MT Condensed" panose="020B0606020104020203" pitchFamily="34" charset="0"/>
              </a:rPr>
              <a:t>’. Mark out some large grids (we want to set up these exercises to favour the ‘passers’ not the ‘defender’), within which we want a team of 5 or 6 to keep the ball away from 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 target, if the ‘passers’ meet this – they get a goal! </a:t>
            </a:r>
            <a:r>
              <a:rPr lang="en-GB" altLang="en-US" sz="1600" b="1" i="1" u="sng" dirty="0">
                <a:latin typeface="Tw Cen MT Condensed" panose="020B0606020104020203" pitchFamily="34" charset="0"/>
              </a:rPr>
              <a:t>Ensure that M/A play with children of a similar ability, likewise for L/A.</a:t>
            </a:r>
          </a:p>
          <a:p>
            <a:pPr>
              <a:spcBef>
                <a:spcPct val="0"/>
              </a:spcBef>
            </a:pP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4. ‘4 Square’ – </a:t>
            </a:r>
            <a:r>
              <a:rPr lang="en-GB" altLang="en-US" sz="1600" dirty="0">
                <a:latin typeface="Tw Cen MT Condensed" panose="020B0606020104020203" pitchFamily="34" charset="0"/>
              </a:rPr>
              <a:t>In the game of ‘4 square’ a pitch is made up of quarters. Each team consists of 4 players (one in each quarter). The team with the ball has to attempt to pass the ball into every quarter in order they wish. When one player receives a pass, the opposition player in that quarter </a:t>
            </a:r>
            <a:r>
              <a:rPr lang="en-GB" altLang="en-US" sz="1600" u="sng" dirty="0">
                <a:latin typeface="Tw Cen MT Condensed" panose="020B0606020104020203" pitchFamily="34" charset="0"/>
              </a:rPr>
              <a:t>must</a:t>
            </a:r>
            <a:r>
              <a:rPr lang="en-GB" altLang="en-US" sz="1600" dirty="0">
                <a:latin typeface="Tw Cen MT Condensed" panose="020B0606020104020203" pitchFamily="34" charset="0"/>
              </a:rPr>
              <a:t> step out to allow them to attempt to make a pass to a team mate. The opposition stay in the remaining quarters and attempt to intercept the pass. </a:t>
            </a:r>
            <a:r>
              <a:rPr lang="en-GB" altLang="en-US" sz="1600" b="1" i="1" u="sng" dirty="0">
                <a:latin typeface="Tw Cen MT Condensed" panose="020B0606020104020203" pitchFamily="34" charset="0"/>
              </a:rPr>
              <a:t>L/A players will play in bigger area’s, M/A players play the game in smaller areas</a:t>
            </a:r>
            <a:endParaRPr lang="en-GB" altLang="en-US" sz="1600" u="sng" dirty="0">
              <a:latin typeface="Tw Cen MT Condensed" panose="020B0606020104020203" pitchFamily="34" charset="0"/>
            </a:endParaRPr>
          </a:p>
        </p:txBody>
      </p:sp>
      <p:sp>
        <p:nvSpPr>
          <p:cNvPr id="15"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8"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19"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2"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70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4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4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Gates</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50" name="TextBox 8"/>
          <p:cNvSpPr txBox="1">
            <a:spLocks noChangeArrowheads="1"/>
          </p:cNvSpPr>
          <p:nvPr/>
        </p:nvSpPr>
        <p:spPr bwMode="auto">
          <a:xfrm>
            <a:off x="179512" y="368968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a:t>
            </a:r>
          </a:p>
          <a:p>
            <a:pPr marL="0" indent="0" eaLnBrk="1" hangingPunct="1">
              <a:spcBef>
                <a:spcPct val="0"/>
              </a:spcBef>
              <a:buNone/>
            </a:pPr>
            <a:r>
              <a:rPr lang="en-GB" altLang="en-US" sz="1600" dirty="0">
                <a:latin typeface="Tw Cen MT Condensed" panose="020B0606020104020203" pitchFamily="34" charset="0"/>
              </a:rPr>
              <a:t>Mark out some large grids (we want to set up these exercises to favour the ‘passers’</a:t>
            </a:r>
          </a:p>
          <a:p>
            <a:pPr marL="0" indent="0" eaLnBrk="1" hangingPunct="1">
              <a:spcBef>
                <a:spcPct val="0"/>
              </a:spcBef>
              <a:buNone/>
            </a:pPr>
            <a:r>
              <a:rPr lang="en-GB" altLang="en-US" sz="1600" dirty="0">
                <a:latin typeface="Tw Cen MT Condensed" panose="020B0606020104020203" pitchFamily="34" charset="0"/>
              </a:rPr>
              <a:t>not the ‘defender’), within which we want a team of 5 or 6 to keep the ball away from</a:t>
            </a:r>
          </a:p>
          <a:p>
            <a:pPr marL="0" indent="0" eaLnBrk="1" hangingPunct="1">
              <a:spcBef>
                <a:spcPct val="0"/>
              </a:spcBef>
              <a:buNone/>
            </a:pPr>
            <a:r>
              <a:rPr lang="en-GB" altLang="en-US" sz="1600" dirty="0">
                <a:latin typeface="Tw Cen MT Condensed" panose="020B0606020104020203" pitchFamily="34" charset="0"/>
              </a:rPr>
              <a:t>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a:t>
            </a:r>
          </a:p>
          <a:p>
            <a:pPr marL="0" indent="0" eaLnBrk="1" hangingPunct="1">
              <a:spcBef>
                <a:spcPct val="0"/>
              </a:spcBef>
              <a:buNone/>
            </a:pPr>
            <a:r>
              <a:rPr lang="en-GB" altLang="en-US" sz="1600" dirty="0">
                <a:latin typeface="Tw Cen MT Condensed" panose="020B0606020104020203" pitchFamily="34" charset="0"/>
              </a:rPr>
              <a:t>target, if the ‘passers’ meet this – they get a goal! </a:t>
            </a:r>
            <a:r>
              <a:rPr lang="en-GB" altLang="en-US" sz="1600" b="1" i="1" u="sng" dirty="0">
                <a:latin typeface="Tw Cen MT Condensed" panose="020B0606020104020203" pitchFamily="34" charset="0"/>
              </a:rPr>
              <a:t>Ensure that M/A play with</a:t>
            </a:r>
          </a:p>
          <a:p>
            <a:pPr marL="0" indent="0" eaLnBrk="1" hangingPunct="1">
              <a:spcBef>
                <a:spcPct val="0"/>
              </a:spcBef>
              <a:buNone/>
            </a:pPr>
            <a:r>
              <a:rPr lang="en-GB" altLang="en-US" sz="1600" b="1" i="1" u="sng" dirty="0">
                <a:latin typeface="Tw Cen MT Condensed" panose="020B0606020104020203" pitchFamily="34" charset="0"/>
              </a:rPr>
              <a:t>children of a similar ability, likewise for L/A.</a:t>
            </a:r>
            <a:endParaRPr lang="en-GB" altLang="en-US" sz="1600" u="sng" dirty="0">
              <a:latin typeface="Tw Cen MT Condensed" panose="020B0606020104020203" pitchFamily="34" charset="0"/>
            </a:endParaRPr>
          </a:p>
        </p:txBody>
      </p:sp>
      <p:sp>
        <p:nvSpPr>
          <p:cNvPr id="51" name="Rectangle 50"/>
          <p:cNvSpPr/>
          <p:nvPr/>
        </p:nvSpPr>
        <p:spPr>
          <a:xfrm>
            <a:off x="5688124" y="3891188"/>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Multiply 51"/>
          <p:cNvSpPr/>
          <p:nvPr/>
        </p:nvSpPr>
        <p:spPr>
          <a:xfrm rot="5400000">
            <a:off x="5724922" y="4826499"/>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3" name="Multiply 52"/>
          <p:cNvSpPr/>
          <p:nvPr/>
        </p:nvSpPr>
        <p:spPr>
          <a:xfrm rot="5400000">
            <a:off x="6227515" y="47260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4" name="Multiply 53"/>
          <p:cNvSpPr/>
          <p:nvPr/>
        </p:nvSpPr>
        <p:spPr>
          <a:xfrm rot="5400000">
            <a:off x="6408997" y="3890395"/>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5" name="Multiply 54"/>
          <p:cNvSpPr/>
          <p:nvPr/>
        </p:nvSpPr>
        <p:spPr>
          <a:xfrm rot="5400000">
            <a:off x="5709205" y="3890396"/>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6" name="Multiply 55"/>
          <p:cNvSpPr/>
          <p:nvPr/>
        </p:nvSpPr>
        <p:spPr>
          <a:xfrm rot="5400000">
            <a:off x="5796197" y="4286563"/>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7" name="Multiply 56"/>
          <p:cNvSpPr/>
          <p:nvPr/>
        </p:nvSpPr>
        <p:spPr>
          <a:xfrm rot="5400000">
            <a:off x="6227493" y="4394514"/>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8" name="Rectangle 57"/>
          <p:cNvSpPr/>
          <p:nvPr/>
        </p:nvSpPr>
        <p:spPr>
          <a:xfrm>
            <a:off x="6732240" y="3891188"/>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Multiply 58"/>
          <p:cNvSpPr/>
          <p:nvPr/>
        </p:nvSpPr>
        <p:spPr>
          <a:xfrm rot="5400000">
            <a:off x="6800795" y="439590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0" name="Multiply 59"/>
          <p:cNvSpPr/>
          <p:nvPr/>
        </p:nvSpPr>
        <p:spPr>
          <a:xfrm rot="5400000">
            <a:off x="7127412" y="480359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1" name="Multiply 60"/>
          <p:cNvSpPr/>
          <p:nvPr/>
        </p:nvSpPr>
        <p:spPr>
          <a:xfrm rot="5400000">
            <a:off x="7487654" y="4070663"/>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2" name="Multiply 61"/>
          <p:cNvSpPr/>
          <p:nvPr/>
        </p:nvSpPr>
        <p:spPr>
          <a:xfrm rot="5400000">
            <a:off x="6753321" y="389039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3" name="Multiply 62"/>
          <p:cNvSpPr/>
          <p:nvPr/>
        </p:nvSpPr>
        <p:spPr>
          <a:xfrm rot="5400000">
            <a:off x="7166795" y="410629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4" name="Multiply 63"/>
          <p:cNvSpPr/>
          <p:nvPr/>
        </p:nvSpPr>
        <p:spPr>
          <a:xfrm rot="5400000">
            <a:off x="7058051" y="4510104"/>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5" name="Rectangle 64"/>
          <p:cNvSpPr/>
          <p:nvPr/>
        </p:nvSpPr>
        <p:spPr>
          <a:xfrm>
            <a:off x="7740352" y="3891188"/>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Multiply 65"/>
          <p:cNvSpPr/>
          <p:nvPr/>
        </p:nvSpPr>
        <p:spPr>
          <a:xfrm rot="5400000">
            <a:off x="7733202" y="4457621"/>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7" name="Multiply 66"/>
          <p:cNvSpPr/>
          <p:nvPr/>
        </p:nvSpPr>
        <p:spPr>
          <a:xfrm rot="5400000">
            <a:off x="8135524" y="4803596"/>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8" name="Multiply 67"/>
          <p:cNvSpPr/>
          <p:nvPr/>
        </p:nvSpPr>
        <p:spPr>
          <a:xfrm rot="5400000">
            <a:off x="8452878" y="3949181"/>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9" name="Multiply 68"/>
          <p:cNvSpPr/>
          <p:nvPr/>
        </p:nvSpPr>
        <p:spPr>
          <a:xfrm rot="5400000">
            <a:off x="7761433" y="3890396"/>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0" name="Multiply 69"/>
          <p:cNvSpPr/>
          <p:nvPr/>
        </p:nvSpPr>
        <p:spPr>
          <a:xfrm rot="5400000">
            <a:off x="8385850" y="4565571"/>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1" name="Multiply 70"/>
          <p:cNvSpPr/>
          <p:nvPr/>
        </p:nvSpPr>
        <p:spPr>
          <a:xfrm rot="5400000">
            <a:off x="7978920" y="4060460"/>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2420888"/>
            <a:ext cx="2521765" cy="111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8"/>
          <p:cNvSpPr txBox="1">
            <a:spLocks noChangeArrowheads="1"/>
          </p:cNvSpPr>
          <p:nvPr/>
        </p:nvSpPr>
        <p:spPr bwMode="auto">
          <a:xfrm>
            <a:off x="179387" y="525934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‘4 Square’</a:t>
            </a:r>
          </a:p>
          <a:p>
            <a:pPr marL="0" indent="0" eaLnBrk="1" hangingPunct="1">
              <a:spcBef>
                <a:spcPct val="0"/>
              </a:spcBef>
              <a:buNone/>
            </a:pPr>
            <a:r>
              <a:rPr lang="en-GB" altLang="en-US" sz="1600" dirty="0">
                <a:latin typeface="Tw Cen MT Condensed" panose="020B0606020104020203" pitchFamily="34" charset="0"/>
              </a:rPr>
              <a:t>The team with the ball has to attempt to pass the ball into every quarter in order they</a:t>
            </a:r>
          </a:p>
          <a:p>
            <a:pPr marL="0" indent="0" eaLnBrk="1" hangingPunct="1">
              <a:spcBef>
                <a:spcPct val="0"/>
              </a:spcBef>
              <a:buNone/>
            </a:pPr>
            <a:r>
              <a:rPr lang="en-GB" altLang="en-US" sz="1600" dirty="0">
                <a:latin typeface="Tw Cen MT Condensed" panose="020B0606020104020203" pitchFamily="34" charset="0"/>
              </a:rPr>
              <a:t>wish. When one player receives a pass, the opposition player in that quarter </a:t>
            </a:r>
            <a:r>
              <a:rPr lang="en-GB" altLang="en-US" sz="1600" u="sng" dirty="0">
                <a:latin typeface="Tw Cen MT Condensed" panose="020B0606020104020203" pitchFamily="34" charset="0"/>
              </a:rPr>
              <a:t>must</a:t>
            </a:r>
            <a:r>
              <a:rPr lang="en-GB" altLang="en-US" sz="1600" dirty="0">
                <a:latin typeface="Tw Cen MT Condensed" panose="020B0606020104020203" pitchFamily="34" charset="0"/>
              </a:rPr>
              <a:t> step</a:t>
            </a:r>
          </a:p>
          <a:p>
            <a:pPr marL="0" indent="0" eaLnBrk="1" hangingPunct="1">
              <a:spcBef>
                <a:spcPct val="0"/>
              </a:spcBef>
              <a:buNone/>
            </a:pPr>
            <a:r>
              <a:rPr lang="en-GB" altLang="en-US" sz="1600" dirty="0">
                <a:latin typeface="Tw Cen MT Condensed" panose="020B0606020104020203" pitchFamily="34" charset="0"/>
              </a:rPr>
              <a:t>out to allow him to attempt to make a pass to a team mate. The opposition stay in the</a:t>
            </a:r>
          </a:p>
          <a:p>
            <a:pPr marL="0" indent="0" eaLnBrk="1" hangingPunct="1">
              <a:spcBef>
                <a:spcPct val="0"/>
              </a:spcBef>
              <a:buNone/>
            </a:pPr>
            <a:r>
              <a:rPr lang="en-GB" altLang="en-US" sz="1600" dirty="0">
                <a:latin typeface="Tw Cen MT Condensed" panose="020B0606020104020203" pitchFamily="34" charset="0"/>
              </a:rPr>
              <a:t>remaining quarters and attempt to intercept the pass. </a:t>
            </a:r>
            <a:r>
              <a:rPr lang="en-GB" altLang="en-US" sz="1600" b="1" i="1" u="sng" dirty="0">
                <a:latin typeface="Tw Cen MT Condensed" panose="020B0606020104020203" pitchFamily="34" charset="0"/>
              </a:rPr>
              <a:t>L/A players will play in bigger </a:t>
            </a:r>
          </a:p>
          <a:p>
            <a:pPr marL="0" indent="0" eaLnBrk="1" hangingPunct="1">
              <a:spcBef>
                <a:spcPct val="0"/>
              </a:spcBef>
              <a:buNone/>
            </a:pPr>
            <a:r>
              <a:rPr lang="en-GB" altLang="en-US" sz="1600" b="1" i="1" u="sng" dirty="0">
                <a:latin typeface="Tw Cen MT Condensed" panose="020B0606020104020203" pitchFamily="34" charset="0"/>
              </a:rPr>
              <a:t>area’s, M/A players play the game in smaller areas</a:t>
            </a:r>
            <a:endParaRPr lang="en-GB" altLang="en-US" sz="1600" u="sng" dirty="0">
              <a:latin typeface="Tw Cen MT Condensed" panose="020B0606020104020203" pitchFamily="34" charset="0"/>
            </a:endParaRPr>
          </a:p>
        </p:txBody>
      </p:sp>
      <p:sp>
        <p:nvSpPr>
          <p:cNvPr id="72" name="Rectangle 71"/>
          <p:cNvSpPr/>
          <p:nvPr/>
        </p:nvSpPr>
        <p:spPr>
          <a:xfrm>
            <a:off x="6012160" y="535033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6012160" y="602128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6732240" y="535033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6732240" y="602128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Multiply 77"/>
          <p:cNvSpPr/>
          <p:nvPr/>
        </p:nvSpPr>
        <p:spPr>
          <a:xfrm rot="5400000">
            <a:off x="7452382" y="546257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9" name="Multiply 78"/>
          <p:cNvSpPr/>
          <p:nvPr/>
        </p:nvSpPr>
        <p:spPr>
          <a:xfrm rot="5400000">
            <a:off x="6048225" y="612701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0" name="Multiply 79"/>
          <p:cNvSpPr/>
          <p:nvPr/>
        </p:nvSpPr>
        <p:spPr>
          <a:xfrm rot="5400000">
            <a:off x="6309368" y="544993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1" name="Multiply 80"/>
          <p:cNvSpPr/>
          <p:nvPr/>
        </p:nvSpPr>
        <p:spPr>
          <a:xfrm rot="5400000">
            <a:off x="7056348" y="6317229"/>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2" name="Multiply 81"/>
          <p:cNvSpPr/>
          <p:nvPr/>
        </p:nvSpPr>
        <p:spPr>
          <a:xfrm rot="5400000">
            <a:off x="6887604" y="566057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3" name="Multiply 82"/>
          <p:cNvSpPr/>
          <p:nvPr/>
        </p:nvSpPr>
        <p:spPr>
          <a:xfrm rot="5400000">
            <a:off x="6822352" y="6325042"/>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4" name="Multiply 83"/>
          <p:cNvSpPr/>
          <p:nvPr/>
        </p:nvSpPr>
        <p:spPr>
          <a:xfrm rot="5400000">
            <a:off x="6309368" y="611862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5" name="Multiply 84"/>
          <p:cNvSpPr/>
          <p:nvPr/>
        </p:nvSpPr>
        <p:spPr>
          <a:xfrm rot="5400000">
            <a:off x="6151242" y="568501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4" name="TextBox 73"/>
          <p:cNvSpPr txBox="1"/>
          <p:nvPr/>
        </p:nvSpPr>
        <p:spPr>
          <a:xfrm>
            <a:off x="7560332" y="6433591"/>
            <a:ext cx="1332843" cy="307777"/>
          </a:xfrm>
          <a:prstGeom prst="rect">
            <a:avLst/>
          </a:prstGeom>
          <a:noFill/>
        </p:spPr>
        <p:txBody>
          <a:bodyPr wrap="square" rtlCol="0">
            <a:spAutoFit/>
          </a:bodyPr>
          <a:lstStyle/>
          <a:p>
            <a:r>
              <a:rPr lang="en-GB" sz="1400" dirty="0">
                <a:latin typeface="Tw Cen MT Condensed" panose="020B0606020104020203" pitchFamily="34" charset="0"/>
              </a:rPr>
              <a:t>Player with the ball</a:t>
            </a:r>
          </a:p>
        </p:txBody>
      </p:sp>
      <p:cxnSp>
        <p:nvCxnSpPr>
          <p:cNvPr id="87" name="Straight Arrow Connector 86"/>
          <p:cNvCxnSpPr/>
          <p:nvPr/>
        </p:nvCxnSpPr>
        <p:spPr>
          <a:xfrm flipH="1" flipV="1">
            <a:off x="7126619" y="5877273"/>
            <a:ext cx="758494" cy="556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8028384" y="5282624"/>
            <a:ext cx="1189522" cy="738664"/>
          </a:xfrm>
          <a:prstGeom prst="rect">
            <a:avLst/>
          </a:prstGeom>
          <a:noFill/>
        </p:spPr>
        <p:txBody>
          <a:bodyPr wrap="square" rtlCol="0">
            <a:spAutoFit/>
          </a:bodyPr>
          <a:lstStyle/>
          <a:p>
            <a:r>
              <a:rPr lang="en-GB" sz="1400" dirty="0">
                <a:latin typeface="Tw Cen MT Condensed" panose="020B0606020104020203" pitchFamily="34" charset="0"/>
              </a:rPr>
              <a:t>Stepped out to allow player to attempt pass</a:t>
            </a:r>
          </a:p>
        </p:txBody>
      </p:sp>
      <p:cxnSp>
        <p:nvCxnSpPr>
          <p:cNvPr id="91" name="Straight Arrow Connector 90"/>
          <p:cNvCxnSpPr>
            <a:stCxn id="89" idx="1"/>
          </p:cNvCxnSpPr>
          <p:nvPr/>
        </p:nvCxnSpPr>
        <p:spPr>
          <a:xfrm flipH="1" flipV="1">
            <a:off x="7704348" y="5558681"/>
            <a:ext cx="324036" cy="93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60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5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8"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9"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0"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79388" y="3171740"/>
            <a:ext cx="8785225" cy="3554819"/>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500" u="sng" dirty="0">
                <a:latin typeface="Tw Cen MT Condensed" panose="020B0606020104020203" pitchFamily="34" charset="0"/>
              </a:rPr>
              <a:t>‘Getting familiar with the stick’ (see prev. lesson)</a:t>
            </a:r>
            <a:endParaRPr lang="en-GB" altLang="en-US" sz="1500" u="sng" dirty="0">
              <a:latin typeface="Tw Cen MT Condensed" panose="020B0606020104020203" pitchFamily="34" charset="0"/>
            </a:endParaRPr>
          </a:p>
          <a:p>
            <a:pPr>
              <a:spcBef>
                <a:spcPct val="0"/>
              </a:spcBef>
            </a:pPr>
            <a:r>
              <a:rPr lang="en-GB" altLang="en-US" sz="1500" u="sng" dirty="0">
                <a:latin typeface="Tw Cen MT Condensed" panose="020B0606020104020203" pitchFamily="34" charset="0"/>
              </a:rPr>
              <a:t>2. </a:t>
            </a:r>
            <a:r>
              <a:rPr lang="en-GB" altLang="en-US" sz="1500" u="sng" dirty="0" err="1">
                <a:latin typeface="Tw Cen MT Condensed" panose="020B0606020104020203" pitchFamily="34" charset="0"/>
              </a:rPr>
              <a:t>Keepball</a:t>
            </a:r>
            <a:r>
              <a:rPr lang="en-GB" altLang="en-US" sz="1500" u="sng" dirty="0">
                <a:latin typeface="Tw Cen MT Condensed" panose="020B0606020104020203" pitchFamily="34" charset="0"/>
              </a:rPr>
              <a:t> – </a:t>
            </a:r>
            <a:r>
              <a:rPr lang="en-GB" altLang="en-US" sz="1500" dirty="0">
                <a:latin typeface="Tw Cen MT Condensed" panose="020B0606020104020203" pitchFamily="34" charset="0"/>
              </a:rPr>
              <a:t>Our children are now ready to execute their push pass against opposition. The way that we start to introduce them to this skill is through ‘</a:t>
            </a:r>
            <a:r>
              <a:rPr lang="en-GB" altLang="en-US" sz="1500" dirty="0" err="1">
                <a:latin typeface="Tw Cen MT Condensed" panose="020B0606020104020203" pitchFamily="34" charset="0"/>
              </a:rPr>
              <a:t>Keepball</a:t>
            </a:r>
            <a:r>
              <a:rPr lang="en-GB" altLang="en-US" sz="1500" dirty="0">
                <a:latin typeface="Tw Cen MT Condensed" panose="020B0606020104020203" pitchFamily="34" charset="0"/>
              </a:rPr>
              <a:t>’. Mark out some large grids (we want to set up these exercises to favour the ‘passers’ not the ‘defender’), within which we want a team of 5 or 6 to keep the ball away from the defender who tries to intercept it!. </a:t>
            </a:r>
            <a:r>
              <a:rPr lang="en-GB" altLang="en-US" sz="1500" b="1" dirty="0">
                <a:latin typeface="Tw Cen MT Condensed" panose="020B0606020104020203" pitchFamily="34" charset="0"/>
              </a:rPr>
              <a:t>PROGRESSION – </a:t>
            </a:r>
            <a:r>
              <a:rPr lang="en-GB" altLang="en-US" sz="1500" dirty="0">
                <a:latin typeface="Tw Cen MT Condensed" panose="020B0606020104020203" pitchFamily="34" charset="0"/>
              </a:rPr>
              <a:t>Set an amount of passes as a target, if the ‘passers’ meet this – they get a goal! </a:t>
            </a:r>
            <a:r>
              <a:rPr lang="en-GB" altLang="en-US" sz="1500" b="1" i="1" u="sng" dirty="0">
                <a:latin typeface="Tw Cen MT Condensed" panose="020B0606020104020203" pitchFamily="34" charset="0"/>
              </a:rPr>
              <a:t>Ensure that M/A play with children of a similar ability, likewise for L/A.</a:t>
            </a:r>
          </a:p>
          <a:p>
            <a:pPr>
              <a:spcBef>
                <a:spcPct val="0"/>
              </a:spcBef>
            </a:pPr>
            <a:r>
              <a:rPr lang="en-GB" altLang="en-US" sz="1500" u="sng" dirty="0">
                <a:latin typeface="Tw Cen MT Condensed" panose="020B0606020104020203" pitchFamily="34" charset="0"/>
              </a:rPr>
              <a:t>3. ‘4 Square’ – </a:t>
            </a:r>
            <a:r>
              <a:rPr lang="en-GB" altLang="en-US" sz="1500" dirty="0">
                <a:latin typeface="Tw Cen MT Condensed" panose="020B0606020104020203" pitchFamily="34" charset="0"/>
              </a:rPr>
              <a:t>In the game of ‘4 square’ a pitch is made up of quarters. Each team consists of 4 players (one in each quarter). The team with the ball has to attempt to pass the ball into every quarter in order they wish. When one player receives a pass, the opposition player in that quarter </a:t>
            </a:r>
            <a:r>
              <a:rPr lang="en-GB" altLang="en-US" sz="1500" u="sng" dirty="0">
                <a:latin typeface="Tw Cen MT Condensed" panose="020B0606020104020203" pitchFamily="34" charset="0"/>
              </a:rPr>
              <a:t>must</a:t>
            </a:r>
            <a:r>
              <a:rPr lang="en-GB" altLang="en-US" sz="1500" dirty="0">
                <a:latin typeface="Tw Cen MT Condensed" panose="020B0606020104020203" pitchFamily="34" charset="0"/>
              </a:rPr>
              <a:t> step out to allow him to attempt to make a pass to a team mate. The opposition stay in the remaining quarters and attempt to intercept the pass. </a:t>
            </a:r>
            <a:r>
              <a:rPr lang="en-GB" altLang="en-US" sz="1500" b="1" i="1" u="sng" dirty="0">
                <a:latin typeface="Tw Cen MT Condensed" panose="020B0606020104020203" pitchFamily="34" charset="0"/>
              </a:rPr>
              <a:t>L/A players will play in bigger area’s, M/A players play the game in smaller areas</a:t>
            </a:r>
          </a:p>
          <a:p>
            <a:pPr>
              <a:defRPr/>
            </a:pPr>
            <a:r>
              <a:rPr lang="en-GB" altLang="en-US" sz="1500" u="sng" dirty="0">
                <a:latin typeface="Tw Cen MT Condensed" panose="020B0606020104020203" pitchFamily="34" charset="0"/>
              </a:rPr>
              <a:t>4. Battleships (Passing Accuracy) - </a:t>
            </a:r>
            <a:r>
              <a:rPr lang="en-GB" sz="1500" u="sng" dirty="0">
                <a:latin typeface="Tw Cen MT Condensed" panose="020B0606020104020203" pitchFamily="34" charset="0"/>
              </a:rPr>
              <a:t>4. Battleships! – </a:t>
            </a:r>
            <a:r>
              <a:rPr lang="en-GB" sz="1500" dirty="0">
                <a:latin typeface="Tw Cen MT Condensed" panose="020B0606020104020203" pitchFamily="34" charset="0"/>
              </a:rPr>
              <a:t>For battleships the children will work in pairs. They will need 5 cones for each working group, one to mark out the passing mark, this the where the ball must be placed. The other 4 create targets (or ‘ships’). Each child has 4 lives, ‘child number 1’ must announce which colour they are aiming at. If they hit that colour with their pass, they sink the ship! It is then ‘child number 2’s’ turn to try and sink a ship. The child that sinks all 4 ships first wins! </a:t>
            </a:r>
            <a:r>
              <a:rPr lang="en-GB" sz="1500" b="1" i="1" u="sng" dirty="0">
                <a:latin typeface="Tw Cen MT Condensed" panose="020B0606020104020203" pitchFamily="34" charset="0"/>
              </a:rPr>
              <a:t>L/A take aim from closer together, replace cones with larger targets if you need to. M/A take aim from further away!</a:t>
            </a:r>
          </a:p>
        </p:txBody>
      </p:sp>
      <p:sp>
        <p:nvSpPr>
          <p:cNvPr id="13"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17"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9"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Tree>
    <p:extLst>
      <p:ext uri="{BB962C8B-B14F-4D97-AF65-F5344CB8AC3E}">
        <p14:creationId xmlns:p14="http://schemas.microsoft.com/office/powerpoint/2010/main" val="442207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TotalTime>
  <Words>4678</Words>
  <Application>Microsoft Office PowerPoint</Application>
  <PresentationFormat>On-screen Show (4:3)</PresentationFormat>
  <Paragraphs>298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Tw Cen MT Condensed</vt:lpstr>
      <vt:lpstr>Tw Cen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Jonathan Elms</cp:lastModifiedBy>
  <cp:revision>57</cp:revision>
  <dcterms:created xsi:type="dcterms:W3CDTF">2016-12-02T13:20:59Z</dcterms:created>
  <dcterms:modified xsi:type="dcterms:W3CDTF">2024-01-18T11:32:08Z</dcterms:modified>
</cp:coreProperties>
</file>